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2"/>
  </p:notesMasterIdLst>
  <p:sldIdLst>
    <p:sldId id="256" r:id="rId2"/>
    <p:sldId id="279" r:id="rId3"/>
    <p:sldId id="278" r:id="rId4"/>
    <p:sldId id="281" r:id="rId5"/>
    <p:sldId id="272" r:id="rId6"/>
    <p:sldId id="283" r:id="rId7"/>
    <p:sldId id="259" r:id="rId8"/>
    <p:sldId id="286" r:id="rId9"/>
    <p:sldId id="287" r:id="rId10"/>
    <p:sldId id="288" r:id="rId11"/>
    <p:sldId id="289" r:id="rId12"/>
    <p:sldId id="275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EAB200"/>
    <a:srgbClr val="99CC00"/>
    <a:srgbClr val="6666FF"/>
    <a:srgbClr val="0052F6"/>
    <a:srgbClr val="800080"/>
    <a:srgbClr val="339966"/>
    <a:srgbClr val="CC3300"/>
    <a:srgbClr val="009900"/>
    <a:srgbClr val="CCCC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8" autoAdjust="0"/>
    <p:restoredTop sz="89318" autoAdjust="0"/>
  </p:normalViewPr>
  <p:slideViewPr>
    <p:cSldViewPr>
      <p:cViewPr>
        <p:scale>
          <a:sx n="66" d="100"/>
          <a:sy n="66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&#25105;&#30340;&#25991;&#26723;\mtl-kernel\ijcai09-camera-ready\result\dif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&#25105;&#30340;&#25991;&#26723;\mtl-kernel\ijcai09-camera-ready\result\liga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&#25105;&#30340;&#25991;&#26723;\mtl-kernel\ijcai09-camera-ready\result\liga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'Sheet1'!$A$2:$A$5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'Sheet1'!$B$2:$B$5</c:f>
              <c:numCache>
                <c:formatCode>General</c:formatCode>
                <c:ptCount val="4"/>
                <c:pt idx="0">
                  <c:v>0.30000000000000032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0.30000000000000032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'Sheet1'!$A$2:$A$5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'Sheet1'!$C$2:$C$5</c:f>
              <c:numCache>
                <c:formatCode>General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</c:v>
                </c:pt>
                <c:pt idx="3">
                  <c:v>0.4</c:v>
                </c:pt>
              </c:numCache>
            </c:numRef>
          </c:val>
        </c:ser>
        <c:overlap val="100"/>
        <c:axId val="70488448"/>
        <c:axId val="70489984"/>
      </c:barChart>
      <c:catAx>
        <c:axId val="70488448"/>
        <c:scaling>
          <c:orientation val="minMax"/>
        </c:scaling>
        <c:axPos val="b"/>
        <c:tickLblPos val="nextTo"/>
        <c:crossAx val="70489984"/>
        <c:crosses val="autoZero"/>
        <c:auto val="1"/>
        <c:lblAlgn val="ctr"/>
        <c:lblOffset val="100"/>
      </c:catAx>
      <c:valAx>
        <c:axId val="70489984"/>
        <c:scaling>
          <c:orientation val="minMax"/>
        </c:scaling>
        <c:axPos val="l"/>
        <c:majorGridlines/>
        <c:numFmt formatCode="General" sourceLinked="1"/>
        <c:tickLblPos val="nextTo"/>
        <c:crossAx val="70488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Sheet1!$A$1</c:f>
              <c:strCache>
                <c:ptCount val="1"/>
                <c:pt idx="0">
                  <c:v>USPS</c:v>
                </c:pt>
              </c:strCache>
            </c:strRef>
          </c:tx>
          <c:val>
            <c:numRef>
              <c:f>Sheet1!$B$1:$M$1</c:f>
              <c:numCache>
                <c:formatCode>0.00%</c:formatCode>
                <c:ptCount val="12"/>
                <c:pt idx="0">
                  <c:v>9.3100000000000196E-2</c:v>
                </c:pt>
                <c:pt idx="1">
                  <c:v>6.0900000000000058E-2</c:v>
                </c:pt>
                <c:pt idx="2">
                  <c:v>5.4800000000000106E-2</c:v>
                </c:pt>
                <c:pt idx="3">
                  <c:v>4.0100000000000031E-2</c:v>
                </c:pt>
                <c:pt idx="4">
                  <c:v>3.0500000000000017E-2</c:v>
                </c:pt>
                <c:pt idx="5">
                  <c:v>1.9900000000000067E-2</c:v>
                </c:pt>
                <c:pt idx="6">
                  <c:v>1.8399999999999972E-2</c:v>
                </c:pt>
                <c:pt idx="7">
                  <c:v>1.4700000000000071E-2</c:v>
                </c:pt>
                <c:pt idx="8">
                  <c:v>8.7000000000000566E-3</c:v>
                </c:pt>
                <c:pt idx="9">
                  <c:v>1.5999999999999361E-3</c:v>
                </c:pt>
                <c:pt idx="10">
                  <c:v>1.0999999999999899E-3</c:v>
                </c:pt>
                <c:pt idx="11">
                  <c:v>3.3000000000000854E-3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Letter</c:v>
                </c:pt>
              </c:strCache>
            </c:strRef>
          </c:tx>
          <c:val>
            <c:numRef>
              <c:f>Sheet1!$B$2:$M$2</c:f>
              <c:numCache>
                <c:formatCode>0.00%</c:formatCode>
                <c:ptCount val="12"/>
                <c:pt idx="0">
                  <c:v>9.3000000000000253E-3</c:v>
                </c:pt>
                <c:pt idx="1">
                  <c:v>1.2899999999999964E-2</c:v>
                </c:pt>
                <c:pt idx="2">
                  <c:v>1.4600000000000024E-2</c:v>
                </c:pt>
                <c:pt idx="3">
                  <c:v>1.510000000000003E-2</c:v>
                </c:pt>
                <c:pt idx="4">
                  <c:v>1.5699999999999992E-2</c:v>
                </c:pt>
                <c:pt idx="5">
                  <c:v>1.6700000000000097E-2</c:v>
                </c:pt>
                <c:pt idx="6">
                  <c:v>1.4100000000000001E-2</c:v>
                </c:pt>
                <c:pt idx="7">
                  <c:v>1.7199999999999993E-2</c:v>
                </c:pt>
                <c:pt idx="8">
                  <c:v>1.510000000000003E-2</c:v>
                </c:pt>
                <c:pt idx="9">
                  <c:v>1.2600000000000082E-2</c:v>
                </c:pt>
                <c:pt idx="10">
                  <c:v>1.060000000000008E-2</c:v>
                </c:pt>
                <c:pt idx="11">
                  <c:v>4.0999999999999934E-3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Yaleface</c:v>
                </c:pt>
              </c:strCache>
            </c:strRef>
          </c:tx>
          <c:val>
            <c:numRef>
              <c:f>Sheet1!$B$3:$M$3</c:f>
              <c:numCache>
                <c:formatCode>0.00%</c:formatCode>
                <c:ptCount val="12"/>
                <c:pt idx="0">
                  <c:v>2.5700000000000056E-2</c:v>
                </c:pt>
                <c:pt idx="1">
                  <c:v>4.6799999999999994E-2</c:v>
                </c:pt>
                <c:pt idx="2">
                  <c:v>2.6700000000000092E-2</c:v>
                </c:pt>
                <c:pt idx="3">
                  <c:v>1.5000000000000043E-2</c:v>
                </c:pt>
                <c:pt idx="4">
                  <c:v>6.2999999999999896E-3</c:v>
                </c:pt>
                <c:pt idx="5">
                  <c:v>4.9000000000000302E-3</c:v>
                </c:pt>
                <c:pt idx="6">
                  <c:v>3.9000000000000215E-3</c:v>
                </c:pt>
                <c:pt idx="7">
                  <c:v>9.0000000000001374E-4</c:v>
                </c:pt>
                <c:pt idx="8">
                  <c:v>2.3999999999999582E-3</c:v>
                </c:pt>
                <c:pt idx="9">
                  <c:v>4.9999999999994678E-4</c:v>
                </c:pt>
                <c:pt idx="10">
                  <c:v>3.0000000000007863E-4</c:v>
                </c:pt>
                <c:pt idx="11">
                  <c:v>2.9999999999996696E-4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20news</c:v>
                </c:pt>
              </c:strCache>
            </c:strRef>
          </c:tx>
          <c:val>
            <c:numRef>
              <c:f>Sheet1!$B$4:$M$4</c:f>
              <c:numCache>
                <c:formatCode>0.00%</c:formatCode>
                <c:ptCount val="12"/>
                <c:pt idx="0">
                  <c:v>6.9000000000000216E-3</c:v>
                </c:pt>
                <c:pt idx="1">
                  <c:v>6.899999999999999E-3</c:v>
                </c:pt>
                <c:pt idx="2">
                  <c:v>3.700000000000021E-3</c:v>
                </c:pt>
                <c:pt idx="3">
                  <c:v>9.4000000000000489E-3</c:v>
                </c:pt>
                <c:pt idx="4">
                  <c:v>3.7000000000000457E-3</c:v>
                </c:pt>
                <c:pt idx="5">
                  <c:v>5.9000000000000346E-3</c:v>
                </c:pt>
                <c:pt idx="6">
                  <c:v>4.2999999999999818E-3</c:v>
                </c:pt>
                <c:pt idx="7">
                  <c:v>5.0999999999999934E-3</c:v>
                </c:pt>
                <c:pt idx="8">
                  <c:v>5.6999999999999915E-3</c:v>
                </c:pt>
                <c:pt idx="9">
                  <c:v>5.5000000000000144E-3</c:v>
                </c:pt>
                <c:pt idx="10">
                  <c:v>1.9000000000000158E-3</c:v>
                </c:pt>
                <c:pt idx="11">
                  <c:v>2.6000000000000541E-3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Segment</c:v>
                </c:pt>
              </c:strCache>
            </c:strRef>
          </c:tx>
          <c:val>
            <c:numRef>
              <c:f>Sheet1!$B$5:$M$5</c:f>
              <c:numCache>
                <c:formatCode>0.00%</c:formatCode>
                <c:ptCount val="12"/>
                <c:pt idx="0">
                  <c:v>1.2499999999999956E-2</c:v>
                </c:pt>
                <c:pt idx="1">
                  <c:v>4.7999999999999267E-3</c:v>
                </c:pt>
                <c:pt idx="2">
                  <c:v>1.9000000000000158E-3</c:v>
                </c:pt>
                <c:pt idx="3">
                  <c:v>3.0999999999999986E-3</c:v>
                </c:pt>
                <c:pt idx="4">
                  <c:v>2.7999999999999215E-3</c:v>
                </c:pt>
                <c:pt idx="5">
                  <c:v>4.6000000000000494E-3</c:v>
                </c:pt>
                <c:pt idx="6">
                  <c:v>1.7999999999999156E-3</c:v>
                </c:pt>
                <c:pt idx="7">
                  <c:v>1.0000000000000031E-3</c:v>
                </c:pt>
                <c:pt idx="8">
                  <c:v>1.0999999999999899E-3</c:v>
                </c:pt>
                <c:pt idx="9">
                  <c:v>9.0000000000001374E-4</c:v>
                </c:pt>
                <c:pt idx="10">
                  <c:v>3.999999999999566E-4</c:v>
                </c:pt>
                <c:pt idx="11">
                  <c:v>1.9999999999997835E-4</c:v>
                </c:pt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Ligand</c:v>
                </c:pt>
              </c:strCache>
            </c:strRef>
          </c:tx>
          <c:val>
            <c:numRef>
              <c:f>Sheet1!$B$6:$M$6</c:f>
              <c:numCache>
                <c:formatCode>0.00%</c:formatCode>
                <c:ptCount val="12"/>
                <c:pt idx="0">
                  <c:v>4.4700000000000052E-2</c:v>
                </c:pt>
                <c:pt idx="1">
                  <c:v>5.160000000000009E-2</c:v>
                </c:pt>
                <c:pt idx="2">
                  <c:v>3.0599999999999992E-2</c:v>
                </c:pt>
                <c:pt idx="3">
                  <c:v>2.4000000000000042E-2</c:v>
                </c:pt>
                <c:pt idx="4">
                  <c:v>1.7199999999999993E-2</c:v>
                </c:pt>
                <c:pt idx="5">
                  <c:v>1.4800000000000063E-2</c:v>
                </c:pt>
                <c:pt idx="6">
                  <c:v>1.4100000000000001E-2</c:v>
                </c:pt>
                <c:pt idx="7">
                  <c:v>1.0700000000000067E-2</c:v>
                </c:pt>
                <c:pt idx="8">
                  <c:v>6.7999999999999354E-3</c:v>
                </c:pt>
                <c:pt idx="9">
                  <c:v>5.1999999999999824E-3</c:v>
                </c:pt>
                <c:pt idx="10">
                  <c:v>4.5000000000000682E-3</c:v>
                </c:pt>
                <c:pt idx="11">
                  <c:v>4.1999999999999824E-3</c:v>
                </c:pt>
              </c:numCache>
            </c:numRef>
          </c:val>
        </c:ser>
        <c:ser>
          <c:idx val="6"/>
          <c:order val="6"/>
          <c:tx>
            <c:strRef>
              <c:f>Sheet1!$A$7</c:f>
              <c:strCache>
                <c:ptCount val="1"/>
                <c:pt idx="0">
                  <c:v>Bio</c:v>
                </c:pt>
              </c:strCache>
            </c:strRef>
          </c:tx>
          <c:val>
            <c:numRef>
              <c:f>Sheet1!$B$7:$M$7</c:f>
              <c:numCache>
                <c:formatCode>0.00%</c:formatCode>
                <c:ptCount val="12"/>
                <c:pt idx="0">
                  <c:v>1.0099999999999998E-2</c:v>
                </c:pt>
                <c:pt idx="1">
                  <c:v>1.6100000000000041E-2</c:v>
                </c:pt>
                <c:pt idx="2">
                  <c:v>1.6499999999999959E-2</c:v>
                </c:pt>
                <c:pt idx="3">
                  <c:v>2.2100000000000012E-2</c:v>
                </c:pt>
                <c:pt idx="4">
                  <c:v>2.2300000000000032E-2</c:v>
                </c:pt>
                <c:pt idx="5">
                  <c:v>2.1500000000000082E-2</c:v>
                </c:pt>
                <c:pt idx="6">
                  <c:v>2.010000000000001E-2</c:v>
                </c:pt>
                <c:pt idx="7">
                  <c:v>1.9199999999999995E-2</c:v>
                </c:pt>
                <c:pt idx="8">
                  <c:v>1.6499999999999959E-2</c:v>
                </c:pt>
                <c:pt idx="9">
                  <c:v>1.509999999999989E-2</c:v>
                </c:pt>
                <c:pt idx="10">
                  <c:v>9.2000000000000068E-3</c:v>
                </c:pt>
                <c:pt idx="11">
                  <c:v>8.2999999999999949E-3</c:v>
                </c:pt>
              </c:numCache>
            </c:numRef>
          </c:val>
        </c:ser>
        <c:ser>
          <c:idx val="7"/>
          <c:order val="7"/>
          <c:tx>
            <c:strRef>
              <c:f>Sheet1!$A$8</c:f>
              <c:strCache>
                <c:ptCount val="1"/>
                <c:pt idx="0">
                  <c:v>Scene</c:v>
                </c:pt>
              </c:strCache>
            </c:strRef>
          </c:tx>
          <c:val>
            <c:numRef>
              <c:f>Sheet1!$B$8:$M$8</c:f>
              <c:numCache>
                <c:formatCode>0.00%</c:formatCode>
                <c:ptCount val="12"/>
                <c:pt idx="0">
                  <c:v>2.9399999999999982E-2</c:v>
                </c:pt>
                <c:pt idx="1">
                  <c:v>1.1000000000000043E-2</c:v>
                </c:pt>
                <c:pt idx="2">
                  <c:v>4.6000000000000494E-3</c:v>
                </c:pt>
                <c:pt idx="3">
                  <c:v>5.299999999999987E-3</c:v>
                </c:pt>
                <c:pt idx="4">
                  <c:v>3.7000000000000457E-3</c:v>
                </c:pt>
                <c:pt idx="5">
                  <c:v>2.0000000000000052E-3</c:v>
                </c:pt>
                <c:pt idx="6">
                  <c:v>2.2999999999999692E-3</c:v>
                </c:pt>
                <c:pt idx="7">
                  <c:v>1.9000000000000158E-3</c:v>
                </c:pt>
                <c:pt idx="8">
                  <c:v>1.8000000000000281E-3</c:v>
                </c:pt>
                <c:pt idx="9">
                  <c:v>1.5999999999999361E-3</c:v>
                </c:pt>
                <c:pt idx="10">
                  <c:v>1.5999999999999361E-3</c:v>
                </c:pt>
                <c:pt idx="11">
                  <c:v>1.499999999999946E-3</c:v>
                </c:pt>
              </c:numCache>
            </c:numRef>
          </c:val>
        </c:ser>
        <c:ser>
          <c:idx val="8"/>
          <c:order val="8"/>
          <c:tx>
            <c:strRef>
              <c:f>Sheet1!$A$9</c:f>
              <c:strCache>
                <c:ptCount val="1"/>
                <c:pt idx="0">
                  <c:v>Yeast</c:v>
                </c:pt>
              </c:strCache>
            </c:strRef>
          </c:tx>
          <c:val>
            <c:numRef>
              <c:f>Sheet1!$B$9:$M$9</c:f>
              <c:numCache>
                <c:formatCode>0.00%</c:formatCode>
                <c:ptCount val="12"/>
                <c:pt idx="0">
                  <c:v>1.9000000000000039E-3</c:v>
                </c:pt>
                <c:pt idx="1">
                  <c:v>9.0000000000000279E-4</c:v>
                </c:pt>
                <c:pt idx="2">
                  <c:v>2.0000000000000039E-3</c:v>
                </c:pt>
                <c:pt idx="3">
                  <c:v>2.3000000000000039E-3</c:v>
                </c:pt>
                <c:pt idx="4">
                  <c:v>2.7000000000000084E-3</c:v>
                </c:pt>
                <c:pt idx="5">
                  <c:v>1.4000000000000019E-3</c:v>
                </c:pt>
                <c:pt idx="6">
                  <c:v>3.3000000000000061E-3</c:v>
                </c:pt>
                <c:pt idx="7">
                  <c:v>1.2999999999999999E-3</c:v>
                </c:pt>
                <c:pt idx="8">
                  <c:v>2.0000000000000039E-3</c:v>
                </c:pt>
                <c:pt idx="9">
                  <c:v>1.4000000000000019E-3</c:v>
                </c:pt>
                <c:pt idx="10">
                  <c:v>1.2999999999999999E-3</c:v>
                </c:pt>
                <c:pt idx="11">
                  <c:v>1.9000000000000039E-3</c:v>
                </c:pt>
              </c:numCache>
            </c:numRef>
          </c:val>
        </c:ser>
        <c:marker val="1"/>
        <c:axId val="58852864"/>
        <c:axId val="58854784"/>
      </c:lineChart>
      <c:catAx>
        <c:axId val="588528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Traing</a:t>
                </a:r>
                <a:r>
                  <a:rPr lang="en-US" baseline="0"/>
                  <a:t> Data Increases ---&gt;</a:t>
                </a:r>
                <a:endParaRPr lang="en-US"/>
              </a:p>
            </c:rich>
          </c:tx>
          <c:layout/>
        </c:title>
        <c:tickLblPos val="nextTo"/>
        <c:crossAx val="58854784"/>
        <c:crosses val="autoZero"/>
        <c:auto val="1"/>
        <c:lblAlgn val="ctr"/>
        <c:lblOffset val="100"/>
      </c:catAx>
      <c:valAx>
        <c:axId val="58854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Maximal Perofrmace Difference</a:t>
                </a:r>
              </a:p>
            </c:rich>
          </c:tx>
          <c:layout/>
        </c:title>
        <c:numFmt formatCode="0.00%" sourceLinked="1"/>
        <c:tickLblPos val="nextTo"/>
        <c:crossAx val="58852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MKL vs. Average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average!$B$2</c:f>
              <c:strCache>
                <c:ptCount val="1"/>
                <c:pt idx="0">
                  <c:v>SAME</c:v>
                </c:pt>
              </c:strCache>
            </c:strRef>
          </c:tx>
          <c:cat>
            <c:numRef>
              <c:f>average!$C$1:$K$1</c:f>
              <c:numCache>
                <c:formatCode>0%</c:formatCode>
                <c:ptCount val="9"/>
                <c:pt idx="0">
                  <c:v>0.1</c:v>
                </c:pt>
                <c:pt idx="1">
                  <c:v>0.15000000000000019</c:v>
                </c:pt>
                <c:pt idx="2">
                  <c:v>0.2</c:v>
                </c:pt>
                <c:pt idx="3">
                  <c:v>0.25</c:v>
                </c:pt>
                <c:pt idx="4">
                  <c:v>0.30000000000000032</c:v>
                </c:pt>
                <c:pt idx="5">
                  <c:v>0.35000000000000031</c:v>
                </c:pt>
                <c:pt idx="6">
                  <c:v>0.40000000000000008</c:v>
                </c:pt>
                <c:pt idx="7">
                  <c:v>0.45</c:v>
                </c:pt>
                <c:pt idx="8">
                  <c:v>0.5</c:v>
                </c:pt>
              </c:numCache>
            </c:numRef>
          </c:cat>
          <c:val>
            <c:numRef>
              <c:f>average!$C$2:$K$2</c:f>
              <c:numCache>
                <c:formatCode>General</c:formatCode>
                <c:ptCount val="9"/>
                <c:pt idx="0">
                  <c:v>73.66</c:v>
                </c:pt>
                <c:pt idx="1">
                  <c:v>80.649999999999991</c:v>
                </c:pt>
                <c:pt idx="2">
                  <c:v>81.95</c:v>
                </c:pt>
                <c:pt idx="3">
                  <c:v>82.9</c:v>
                </c:pt>
                <c:pt idx="4">
                  <c:v>82.9</c:v>
                </c:pt>
                <c:pt idx="5">
                  <c:v>83.64</c:v>
                </c:pt>
                <c:pt idx="6">
                  <c:v>84.34</c:v>
                </c:pt>
                <c:pt idx="7">
                  <c:v>84.79</c:v>
                </c:pt>
                <c:pt idx="8">
                  <c:v>84.52</c:v>
                </c:pt>
              </c:numCache>
            </c:numRef>
          </c:val>
        </c:ser>
        <c:ser>
          <c:idx val="1"/>
          <c:order val="1"/>
          <c:tx>
            <c:strRef>
              <c:f>average!$B$3</c:f>
              <c:strCache>
                <c:ptCount val="1"/>
                <c:pt idx="0">
                  <c:v>Average</c:v>
                </c:pt>
              </c:strCache>
            </c:strRef>
          </c:tx>
          <c:cat>
            <c:numRef>
              <c:f>average!$C$1:$K$1</c:f>
              <c:numCache>
                <c:formatCode>0%</c:formatCode>
                <c:ptCount val="9"/>
                <c:pt idx="0">
                  <c:v>0.1</c:v>
                </c:pt>
                <c:pt idx="1">
                  <c:v>0.15000000000000019</c:v>
                </c:pt>
                <c:pt idx="2">
                  <c:v>0.2</c:v>
                </c:pt>
                <c:pt idx="3">
                  <c:v>0.25</c:v>
                </c:pt>
                <c:pt idx="4">
                  <c:v>0.30000000000000032</c:v>
                </c:pt>
                <c:pt idx="5">
                  <c:v>0.35000000000000031</c:v>
                </c:pt>
                <c:pt idx="6">
                  <c:v>0.40000000000000008</c:v>
                </c:pt>
                <c:pt idx="7">
                  <c:v>0.45</c:v>
                </c:pt>
                <c:pt idx="8">
                  <c:v>0.5</c:v>
                </c:pt>
              </c:numCache>
            </c:numRef>
          </c:cat>
          <c:val>
            <c:numRef>
              <c:f>average!$C$3:$K$3</c:f>
              <c:numCache>
                <c:formatCode>General</c:formatCode>
                <c:ptCount val="9"/>
                <c:pt idx="0">
                  <c:v>77.11999999999999</c:v>
                </c:pt>
                <c:pt idx="1">
                  <c:v>79.669999999999987</c:v>
                </c:pt>
                <c:pt idx="2">
                  <c:v>80.69</c:v>
                </c:pt>
                <c:pt idx="3">
                  <c:v>81.72</c:v>
                </c:pt>
                <c:pt idx="4">
                  <c:v>82.01</c:v>
                </c:pt>
                <c:pt idx="5">
                  <c:v>82.42</c:v>
                </c:pt>
                <c:pt idx="6">
                  <c:v>82.52</c:v>
                </c:pt>
                <c:pt idx="7">
                  <c:v>82.19</c:v>
                </c:pt>
                <c:pt idx="8">
                  <c:v>81.83</c:v>
                </c:pt>
              </c:numCache>
            </c:numRef>
          </c:val>
        </c:ser>
        <c:axId val="58904960"/>
        <c:axId val="58906880"/>
      </c:barChart>
      <c:catAx>
        <c:axId val="5890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</a:t>
                </a:r>
                <a:r>
                  <a:rPr lang="en-US" baseline="0"/>
                  <a:t> of Labeled Samples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58906880"/>
        <c:crosses val="autoZero"/>
        <c:auto val="1"/>
        <c:lblAlgn val="ctr"/>
        <c:lblOffset val="100"/>
      </c:catAx>
      <c:valAx>
        <c:axId val="58906880"/>
        <c:scaling>
          <c:orientation val="minMax"/>
        </c:scaling>
        <c:axPos val="l"/>
        <c:majorGridlines/>
        <c:numFmt formatCode="General" sourceLinked="1"/>
        <c:tickLblPos val="nextTo"/>
        <c:crossAx val="5890496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MKL vs. Average with Noisy Kernels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average!$B$5</c:f>
              <c:strCache>
                <c:ptCount val="1"/>
                <c:pt idx="0">
                  <c:v>SAME</c:v>
                </c:pt>
              </c:strCache>
            </c:strRef>
          </c:tx>
          <c:cat>
            <c:numRef>
              <c:f>average!$C$4:$K$4</c:f>
              <c:numCache>
                <c:formatCode>0%</c:formatCode>
                <c:ptCount val="9"/>
                <c:pt idx="0">
                  <c:v>0.1</c:v>
                </c:pt>
                <c:pt idx="1">
                  <c:v>0.15000000000000019</c:v>
                </c:pt>
                <c:pt idx="2">
                  <c:v>0.2</c:v>
                </c:pt>
                <c:pt idx="3">
                  <c:v>0.25</c:v>
                </c:pt>
                <c:pt idx="4">
                  <c:v>0.30000000000000032</c:v>
                </c:pt>
                <c:pt idx="5">
                  <c:v>0.35000000000000031</c:v>
                </c:pt>
                <c:pt idx="6">
                  <c:v>0.40000000000000008</c:v>
                </c:pt>
                <c:pt idx="7">
                  <c:v>0.45</c:v>
                </c:pt>
                <c:pt idx="8">
                  <c:v>0.5</c:v>
                </c:pt>
              </c:numCache>
            </c:numRef>
          </c:cat>
          <c:val>
            <c:numRef>
              <c:f>average!$C$5:$K$5</c:f>
              <c:numCache>
                <c:formatCode>General</c:formatCode>
                <c:ptCount val="9"/>
                <c:pt idx="0">
                  <c:v>73.69</c:v>
                </c:pt>
                <c:pt idx="1">
                  <c:v>80.64</c:v>
                </c:pt>
                <c:pt idx="2">
                  <c:v>81.92</c:v>
                </c:pt>
                <c:pt idx="3">
                  <c:v>82.92</c:v>
                </c:pt>
                <c:pt idx="4">
                  <c:v>82.92</c:v>
                </c:pt>
                <c:pt idx="5">
                  <c:v>83.63</c:v>
                </c:pt>
                <c:pt idx="6">
                  <c:v>84.36</c:v>
                </c:pt>
                <c:pt idx="7">
                  <c:v>84.72</c:v>
                </c:pt>
                <c:pt idx="8">
                  <c:v>84.53</c:v>
                </c:pt>
              </c:numCache>
            </c:numRef>
          </c:val>
        </c:ser>
        <c:ser>
          <c:idx val="1"/>
          <c:order val="1"/>
          <c:tx>
            <c:strRef>
              <c:f>average!$B$6</c:f>
              <c:strCache>
                <c:ptCount val="1"/>
                <c:pt idx="0">
                  <c:v>Average</c:v>
                </c:pt>
              </c:strCache>
            </c:strRef>
          </c:tx>
          <c:cat>
            <c:numRef>
              <c:f>average!$C$4:$K$4</c:f>
              <c:numCache>
                <c:formatCode>0%</c:formatCode>
                <c:ptCount val="9"/>
                <c:pt idx="0">
                  <c:v>0.1</c:v>
                </c:pt>
                <c:pt idx="1">
                  <c:v>0.15000000000000019</c:v>
                </c:pt>
                <c:pt idx="2">
                  <c:v>0.2</c:v>
                </c:pt>
                <c:pt idx="3">
                  <c:v>0.25</c:v>
                </c:pt>
                <c:pt idx="4">
                  <c:v>0.30000000000000032</c:v>
                </c:pt>
                <c:pt idx="5">
                  <c:v>0.35000000000000031</c:v>
                </c:pt>
                <c:pt idx="6">
                  <c:v>0.40000000000000008</c:v>
                </c:pt>
                <c:pt idx="7">
                  <c:v>0.45</c:v>
                </c:pt>
                <c:pt idx="8">
                  <c:v>0.5</c:v>
                </c:pt>
              </c:numCache>
            </c:numRef>
          </c:cat>
          <c:val>
            <c:numRef>
              <c:f>average!$C$6:$K$6</c:f>
              <c:numCache>
                <c:formatCode>General</c:formatCode>
                <c:ptCount val="9"/>
                <c:pt idx="0">
                  <c:v>73.319999999999993</c:v>
                </c:pt>
                <c:pt idx="1">
                  <c:v>78.410000000000025</c:v>
                </c:pt>
                <c:pt idx="2">
                  <c:v>79.08</c:v>
                </c:pt>
                <c:pt idx="3">
                  <c:v>79.81</c:v>
                </c:pt>
                <c:pt idx="4">
                  <c:v>78.98</c:v>
                </c:pt>
                <c:pt idx="5">
                  <c:v>80.290000000000006</c:v>
                </c:pt>
                <c:pt idx="6">
                  <c:v>79.72</c:v>
                </c:pt>
                <c:pt idx="7">
                  <c:v>79.81</c:v>
                </c:pt>
                <c:pt idx="8">
                  <c:v>79.11999999999999</c:v>
                </c:pt>
              </c:numCache>
            </c:numRef>
          </c:val>
        </c:ser>
        <c:axId val="58923648"/>
        <c:axId val="58925824"/>
      </c:barChart>
      <c:catAx>
        <c:axId val="58923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</a:t>
                </a:r>
                <a:r>
                  <a:rPr lang="en-US" baseline="0"/>
                  <a:t> of Labeled Samples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58925824"/>
        <c:crosses val="autoZero"/>
        <c:auto val="1"/>
        <c:lblAlgn val="ctr"/>
        <c:lblOffset val="100"/>
      </c:catAx>
      <c:valAx>
        <c:axId val="58925824"/>
        <c:scaling>
          <c:orientation val="minMax"/>
          <c:min val="68"/>
        </c:scaling>
        <c:axPos val="l"/>
        <c:majorGridlines/>
        <c:numFmt formatCode="General" sourceLinked="1"/>
        <c:tickLblPos val="nextTo"/>
        <c:crossAx val="589236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B797-E8D8-4A9E-989F-07F947CD3DAC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5AE27-F6C6-49C7-AF38-A984D4935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Kernel-based </a:t>
            </a:r>
            <a:r>
              <a:rPr lang="en-US" dirty="0" smtClean="0"/>
              <a:t>methods such has</a:t>
            </a:r>
            <a:r>
              <a:rPr lang="en-US" baseline="0" dirty="0" smtClean="0"/>
              <a:t> </a:t>
            </a:r>
            <a:r>
              <a:rPr lang="en-US" baseline="0" dirty="0" smtClean="0"/>
              <a:t>show success </a:t>
            </a:r>
          </a:p>
          <a:p>
            <a:r>
              <a:rPr lang="en-US" baseline="0" dirty="0" smtClean="0"/>
              <a:t>If you are not familiar with kernels, you can consider it as the similarity matrix between different data instances.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kernel-based methods, finding out a good kernel can be critical.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in reality, there can be various ways to construct kernels.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Kernel-based learning methods represent data by means of a kernel matrix or function, which defines similarities between pairs of genes, proteins, … Such similarities can be established using a broad spectrum of data (examples later on), as long as the corresponding kernel matrix is positive definite: it’s ok! In that case, we can </a:t>
            </a:r>
            <a:r>
              <a:rPr lang="en-US" dirty="0" err="1" smtClean="0"/>
              <a:t>interprete</a:t>
            </a:r>
            <a:r>
              <a:rPr lang="en-US" dirty="0" smtClean="0"/>
              <a:t> it is the inner products in some high dimensional space, in which we can train our favorite linear classification algorithm…</a:t>
            </a:r>
          </a:p>
          <a:p>
            <a:endParaRPr lang="en-US" dirty="0" smtClean="0"/>
          </a:p>
          <a:p>
            <a:r>
              <a:rPr lang="en-US" dirty="0" smtClean="0"/>
              <a:t>Kernel matrix &lt;-&gt; kernel function</a:t>
            </a:r>
          </a:p>
          <a:p>
            <a:endParaRPr lang="en-US" dirty="0" smtClean="0"/>
          </a:p>
          <a:p>
            <a:r>
              <a:rPr lang="en-US" dirty="0" smtClean="0"/>
              <a:t>So we can have a very heterogeneous set of data up here, and every kernel function/matrix is geared towards a specific type of data, thus extracting a specific type of information from a data set.</a:t>
            </a:r>
          </a:p>
          <a:p>
            <a:endParaRPr lang="en-US" dirty="0" smtClean="0"/>
          </a:p>
          <a:p>
            <a:r>
              <a:rPr lang="en-US" dirty="0" smtClean="0"/>
              <a:t>Just like this each set of data describes the genome partially, in a </a:t>
            </a:r>
            <a:r>
              <a:rPr lang="en-US" dirty="0" err="1" smtClean="0"/>
              <a:t>heteregeneous</a:t>
            </a:r>
            <a:r>
              <a:rPr lang="en-US" dirty="0" smtClean="0"/>
              <a:t> way, so does each kernel, but in a homogeneous way (all compatible matrices). So, here we have a chance to fuse the many partial descriptions of the data: by combining/fusing/mixing those compatible kernel matrices in a way that is statistically optimal, computationally efficient and robust, we can try to find a kernel K that best represents all of the information available for a given learning task. We’ll explain further on how this can be accomplished.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Normally the kernels are</a:t>
            </a:r>
            <a:r>
              <a:rPr lang="en-US" baseline="0" dirty="0" smtClean="0"/>
              <a:t> scaled, theta are subject to certain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you one case when 5% data</a:t>
            </a:r>
            <a:r>
              <a:rPr lang="en-US" baseline="0" dirty="0" smtClean="0"/>
              <a:t> are used for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AE27-F6C6-49C7-AF38-A984D49353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D813-3027-4BC7-A0E2-0EFB0C86B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7838E-845E-4E50-869F-FCDB8552B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CDA69-F693-46D3-9880-C3D718F36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37202-6597-4460-91D5-54989B2DA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31B09-BE76-4CD0-BB65-963930441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1BB01-0362-46D0-B614-8507CD39E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2C21C-832F-4EFE-A789-28F7B879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905E-A46F-4D4B-8B03-4A4BF55B1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B3F3-CCF4-43F0-A4E0-BA7F9F6AA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11970-03BA-4CEC-BEE1-9FFD6CCFA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6630A-3B4E-4176-8621-C0E08DE5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E5184DE9-56A5-42BF-9A3E-7BF1E7F1B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3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1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Multiple Kernel Learning </a:t>
            </a:r>
            <a:br>
              <a:rPr lang="en-US" dirty="0" smtClean="0"/>
            </a:br>
            <a:r>
              <a:rPr lang="en-US" dirty="0" smtClean="0"/>
              <a:t>with Multiple Labels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Lei Tang</a:t>
            </a:r>
            <a:r>
              <a:rPr lang="en-US" dirty="0" smtClean="0"/>
              <a:t>, </a:t>
            </a:r>
            <a:r>
              <a:rPr lang="en-US" dirty="0" err="1" smtClean="0"/>
              <a:t>Jianhui</a:t>
            </a:r>
            <a:r>
              <a:rPr lang="en-US" dirty="0" smtClean="0"/>
              <a:t> Chen and </a:t>
            </a:r>
            <a:r>
              <a:rPr lang="en-US" dirty="0" err="1" smtClean="0"/>
              <a:t>Jieping</a:t>
            </a:r>
            <a:r>
              <a:rPr lang="en-US" dirty="0" smtClean="0"/>
              <a:t> Ye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953001"/>
            <a:ext cx="333079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2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Framework of MKL with Multiple Labels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0" y="1828800"/>
            <a:ext cx="3810000" cy="2862322"/>
            <a:chOff x="5867400" y="1600200"/>
            <a:chExt cx="3810000" cy="2862322"/>
          </a:xfrm>
        </p:grpSpPr>
        <p:sp>
          <p:nvSpPr>
            <p:cNvPr id="13" name="TextBox 12"/>
            <p:cNvSpPr txBox="1"/>
            <p:nvPr/>
          </p:nvSpPr>
          <p:spPr>
            <a:xfrm>
              <a:off x="5943600" y="1600200"/>
              <a:ext cx="3733800" cy="286232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:  </a:t>
              </a:r>
              <a:r>
                <a:rPr lang="en-US" b="1" dirty="0" smtClean="0"/>
                <a:t>Trade-off parameter</a:t>
              </a:r>
            </a:p>
            <a:p>
              <a:endParaRPr lang="en-US" b="1" dirty="0" smtClean="0"/>
            </a:p>
            <a:p>
              <a:r>
                <a:rPr lang="en-US" b="1" dirty="0" smtClean="0"/>
                <a:t>           : Each label select kernel </a:t>
              </a:r>
              <a:r>
                <a:rPr lang="en-US" b="1" dirty="0" smtClean="0">
                  <a:solidFill>
                    <a:srgbClr val="FF0000"/>
                  </a:solidFill>
                </a:rPr>
                <a:t>independent</a:t>
              </a:r>
              <a:r>
                <a:rPr lang="en-US" b="1" dirty="0" smtClean="0"/>
                <a:t>ly</a:t>
              </a:r>
            </a:p>
            <a:p>
              <a:r>
                <a:rPr lang="en-US" b="1" dirty="0" smtClean="0"/>
                <a:t> </a:t>
              </a:r>
            </a:p>
            <a:p>
              <a:r>
                <a:rPr lang="en-US" b="1" dirty="0" smtClean="0"/>
                <a:t>             :  All labels select the </a:t>
              </a:r>
              <a:r>
                <a:rPr lang="en-US" b="1" dirty="0" smtClean="0">
                  <a:solidFill>
                    <a:srgbClr val="FF0000"/>
                  </a:solidFill>
                </a:rPr>
                <a:t>same </a:t>
              </a:r>
              <a:r>
                <a:rPr lang="en-US" b="1" dirty="0" smtClean="0"/>
                <a:t>kernel</a:t>
              </a:r>
              <a:endParaRPr lang="en-US" b="1" dirty="0" smtClean="0"/>
            </a:p>
            <a:p>
              <a:endParaRPr lang="en-US" b="1" dirty="0" smtClean="0"/>
            </a:p>
            <a:p>
              <a:r>
                <a:rPr lang="en-US" b="1" dirty="0" smtClean="0"/>
                <a:t>Otherwise, </a:t>
              </a:r>
              <a:r>
                <a:rPr lang="en-US" b="1" dirty="0" smtClean="0">
                  <a:solidFill>
                    <a:srgbClr val="FF0000"/>
                  </a:solidFill>
                </a:rPr>
                <a:t>partial</a:t>
              </a:r>
              <a:r>
                <a:rPr lang="en-US" b="1" dirty="0" smtClean="0"/>
                <a:t>ly sharing the kernel. </a:t>
              </a:r>
              <a:endParaRPr lang="en-US" b="1" dirty="0"/>
            </a:p>
          </p:txBody>
        </p:sp>
        <p:graphicFrame>
          <p:nvGraphicFramePr>
            <p:cNvPr id="167939" name="Object 3"/>
            <p:cNvGraphicFramePr>
              <a:graphicFrameLocks noChangeAspect="1"/>
            </p:cNvGraphicFramePr>
            <p:nvPr/>
          </p:nvGraphicFramePr>
          <p:xfrm>
            <a:off x="5867400" y="2971800"/>
            <a:ext cx="1004661" cy="381000"/>
          </p:xfrm>
          <a:graphic>
            <a:graphicData uri="http://schemas.openxmlformats.org/presentationml/2006/ole">
              <p:oleObj spid="_x0000_s167939" name="Equation" r:id="rId4" imgW="469800" imgH="177480" progId="Equation.3">
                <p:embed/>
              </p:oleObj>
            </a:graphicData>
          </a:graphic>
        </p:graphicFrame>
        <p:graphicFrame>
          <p:nvGraphicFramePr>
            <p:cNvPr id="167940" name="Object 4"/>
            <p:cNvGraphicFramePr>
              <a:graphicFrameLocks noChangeAspect="1"/>
            </p:cNvGraphicFramePr>
            <p:nvPr/>
          </p:nvGraphicFramePr>
          <p:xfrm>
            <a:off x="5943600" y="2133600"/>
            <a:ext cx="786866" cy="381000"/>
          </p:xfrm>
          <a:graphic>
            <a:graphicData uri="http://schemas.openxmlformats.org/presentationml/2006/ole">
              <p:oleObj spid="_x0000_s167940" name="Equation" r:id="rId5" imgW="368280" imgH="177480" progId="Equation.3">
                <p:embed/>
              </p:oleObj>
            </a:graphicData>
          </a:graphic>
        </p:graphicFrame>
        <p:graphicFrame>
          <p:nvGraphicFramePr>
            <p:cNvPr id="167942" name="Object 6"/>
            <p:cNvGraphicFramePr>
              <a:graphicFrameLocks noChangeAspect="1"/>
            </p:cNvGraphicFramePr>
            <p:nvPr/>
          </p:nvGraphicFramePr>
          <p:xfrm>
            <a:off x="5943600" y="1600200"/>
            <a:ext cx="298450" cy="381000"/>
          </p:xfrm>
          <a:graphic>
            <a:graphicData uri="http://schemas.openxmlformats.org/presentationml/2006/ole">
              <p:oleObj spid="_x0000_s167942" name="Equation" r:id="rId6" imgW="139680" imgH="177480" progId="Equation.3">
                <p:embed/>
              </p:oleObj>
            </a:graphicData>
          </a:graphic>
        </p:graphicFrame>
      </p:grpSp>
      <p:sp>
        <p:nvSpPr>
          <p:cNvPr id="19" name="Curved Down Arrow 18"/>
          <p:cNvSpPr/>
          <p:nvPr/>
        </p:nvSpPr>
        <p:spPr>
          <a:xfrm>
            <a:off x="3124200" y="914400"/>
            <a:ext cx="36576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5410200"/>
            <a:ext cx="3430747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Same / Partial / Independent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/>
              <a:t>Models</a:t>
            </a:r>
            <a:endParaRPr lang="en-US" sz="2000" dirty="0"/>
          </a:p>
        </p:txBody>
      </p:sp>
      <p:sp>
        <p:nvSpPr>
          <p:cNvPr id="23" name="Down Arrow 22"/>
          <p:cNvSpPr/>
          <p:nvPr/>
        </p:nvSpPr>
        <p:spPr>
          <a:xfrm>
            <a:off x="6858000" y="48006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794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752600"/>
            <a:ext cx="508469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</p:cSld>
  <p:clrMapOvr>
    <a:masterClrMapping/>
  </p:clrMapOvr>
  <p:transition advTm="511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QCQP Formulation</a:t>
            </a:r>
            <a:endParaRPr lang="en-US" sz="3600" dirty="0"/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7772400" cy="3154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62000" y="4800600"/>
            <a:ext cx="7220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Too </a:t>
            </a:r>
            <a:r>
              <a:rPr lang="en-US" sz="2400" dirty="0" smtClean="0">
                <a:solidFill>
                  <a:srgbClr val="FF0000"/>
                </a:solidFill>
              </a:rPr>
              <a:t>many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uadratic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onstrains!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Not scalable due to </a:t>
            </a:r>
            <a:r>
              <a:rPr lang="en-US" sz="2400" dirty="0" smtClean="0">
                <a:solidFill>
                  <a:srgbClr val="FF0000"/>
                </a:solidFill>
              </a:rPr>
              <a:t>extensive memory requirement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92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Scalable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800" dirty="0" smtClean="0"/>
              <a:t>Formulate it as kernel </a:t>
            </a:r>
            <a:r>
              <a:rPr lang="en-US" sz="2800" dirty="0" smtClean="0"/>
              <a:t>weight </a:t>
            </a:r>
            <a:r>
              <a:rPr lang="en-US" sz="2800" dirty="0" smtClean="0"/>
              <a:t>minimization </a:t>
            </a:r>
            <a:r>
              <a:rPr lang="en-US" sz="2800" dirty="0" smtClean="0"/>
              <a:t>over a set of infinite number of SVMs </a:t>
            </a:r>
          </a:p>
          <a:p>
            <a:r>
              <a:rPr lang="en-US" sz="2800" dirty="0" smtClean="0"/>
              <a:t>Solve via Cutting-Plane Strategy</a:t>
            </a:r>
            <a:endParaRPr lang="en-US" sz="2800" dirty="0"/>
          </a:p>
          <a:p>
            <a:pPr lvl="1"/>
            <a:r>
              <a:rPr lang="en-US" sz="2400" dirty="0" smtClean="0"/>
              <a:t>Given </a:t>
            </a:r>
            <a:r>
              <a:rPr lang="en-US" sz="2400" dirty="0" smtClean="0"/>
              <a:t>some constraints, find </a:t>
            </a:r>
            <a:r>
              <a:rPr lang="en-US" sz="2400" dirty="0" smtClean="0"/>
              <a:t>out the best possible kernel combination (</a:t>
            </a:r>
            <a:r>
              <a:rPr lang="en-US" sz="2400" dirty="0" smtClean="0">
                <a:solidFill>
                  <a:srgbClr val="FF0000"/>
                </a:solidFill>
              </a:rPr>
              <a:t>LP problem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Given the kernel combination, </a:t>
            </a:r>
            <a:r>
              <a:rPr lang="en-US" sz="2400" dirty="0" smtClean="0"/>
              <a:t>find </a:t>
            </a:r>
            <a:r>
              <a:rPr lang="en-US" sz="2400" dirty="0" smtClean="0"/>
              <a:t>out the SVM which violates the constraints most </a:t>
            </a:r>
            <a:r>
              <a:rPr lang="en-US" sz="2400" dirty="0" smtClean="0"/>
              <a:t>( = </a:t>
            </a:r>
            <a:r>
              <a:rPr lang="en-US" sz="2400" dirty="0" smtClean="0">
                <a:solidFill>
                  <a:srgbClr val="FF0000"/>
                </a:solidFill>
              </a:rPr>
              <a:t>SVM </a:t>
            </a:r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), and add </a:t>
            </a:r>
            <a:r>
              <a:rPr lang="en-US" sz="2400" dirty="0" smtClean="0"/>
              <a:t>the corresponding constraints</a:t>
            </a:r>
            <a:endParaRPr lang="en-US" sz="2400" dirty="0" smtClean="0"/>
          </a:p>
          <a:p>
            <a:r>
              <a:rPr lang="en-US" sz="2800" dirty="0" smtClean="0"/>
              <a:t>Existing optimization software or SVM package can be utilized </a:t>
            </a:r>
            <a:r>
              <a:rPr lang="en-US" sz="2800" dirty="0" smtClean="0"/>
              <a:t>directly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70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Models: </a:t>
            </a:r>
            <a:r>
              <a:rPr lang="en-US" dirty="0" smtClean="0">
                <a:solidFill>
                  <a:srgbClr val="FF0000"/>
                </a:solidFill>
              </a:rPr>
              <a:t>Independent / Partial /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9 </a:t>
            </a:r>
            <a:r>
              <a:rPr lang="en-US" dirty="0" smtClean="0"/>
              <a:t>data sets, including text, image, micro-array</a:t>
            </a:r>
          </a:p>
          <a:p>
            <a:r>
              <a:rPr lang="en-US" dirty="0" smtClean="0"/>
              <a:t>6 - 36 labels,  8 - 62 kernels</a:t>
            </a:r>
          </a:p>
          <a:p>
            <a:r>
              <a:rPr lang="en-US" dirty="0" smtClean="0"/>
              <a:t>Various kinds of kernels</a:t>
            </a:r>
          </a:p>
          <a:p>
            <a:pPr lvl="1"/>
            <a:r>
              <a:rPr lang="en-US" dirty="0" smtClean="0"/>
              <a:t>Diffusion kernels</a:t>
            </a:r>
          </a:p>
          <a:p>
            <a:pPr lvl="1"/>
            <a:r>
              <a:rPr lang="en-US" dirty="0" smtClean="0"/>
              <a:t>Gaussian kernels </a:t>
            </a:r>
          </a:p>
          <a:p>
            <a:pPr lvl="1"/>
            <a:r>
              <a:rPr lang="en-US" dirty="0" smtClean="0"/>
              <a:t>Linear kernels </a:t>
            </a:r>
          </a:p>
          <a:p>
            <a:pPr lvl="1"/>
            <a:r>
              <a:rPr lang="en-US" dirty="0" smtClean="0"/>
              <a:t>Kernels based on structure comparison </a:t>
            </a:r>
          </a:p>
        </p:txBody>
      </p:sp>
    </p:spTree>
  </p:cSld>
  <p:clrMapOvr>
    <a:masterClrMapping/>
  </p:clrMapOvr>
  <p:transition advTm="3846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Is kernel regularization necessary?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219200"/>
          <a:ext cx="7010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410200"/>
            <a:ext cx="780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Only when </a:t>
            </a:r>
            <a:r>
              <a:rPr lang="en-US" sz="2400" dirty="0" smtClean="0">
                <a:solidFill>
                  <a:srgbClr val="FF0000"/>
                </a:solidFill>
              </a:rPr>
              <a:t>labeled samples </a:t>
            </a:r>
            <a:r>
              <a:rPr lang="en-US" sz="2400" dirty="0" smtClean="0">
                <a:solidFill>
                  <a:srgbClr val="FF0000"/>
                </a:solidFill>
              </a:rPr>
              <a:t>are few, there’s a difference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76400" y="1600200"/>
            <a:ext cx="1143000" cy="3581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4495800"/>
            <a:ext cx="3505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686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1"/>
      <p:bldP spid="6" grpId="0" animBg="1"/>
      <p:bldP spid="6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Who is the winner?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24400" y="1676400"/>
            <a:ext cx="4114800" cy="3624176"/>
            <a:chOff x="4724400" y="1676400"/>
            <a:chExt cx="4114800" cy="3624176"/>
          </a:xfrm>
        </p:grpSpPr>
        <p:pic>
          <p:nvPicPr>
            <p:cNvPr id="1433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24400" y="2133599"/>
              <a:ext cx="4114800" cy="316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6172200" y="1676400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USPS Data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1676400"/>
            <a:ext cx="4064381" cy="3495675"/>
            <a:chOff x="533400" y="1676400"/>
            <a:chExt cx="4064381" cy="3495675"/>
          </a:xfrm>
        </p:grpSpPr>
        <p:pic>
          <p:nvPicPr>
            <p:cNvPr id="14336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2133600"/>
              <a:ext cx="4064381" cy="30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981200" y="167640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Ligand</a:t>
              </a:r>
              <a:r>
                <a:rPr lang="en-US" dirty="0" smtClean="0"/>
                <a:t> Data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71600" y="5867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5486400"/>
            <a:ext cx="6303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Sharing the same kernel tends to win!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6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Why Same works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143000"/>
            <a:ext cx="500146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962400" y="1143000"/>
            <a:ext cx="914400" cy="472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>
            <a:off x="5638800" y="838200"/>
            <a:ext cx="3505200" cy="1143000"/>
          </a:xfrm>
          <a:prstGeom prst="cloudCallout">
            <a:avLst>
              <a:gd name="adj1" fmla="val -55372"/>
              <a:gd name="adj2" fmla="val 9674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Selecting Kernels </a:t>
            </a:r>
            <a:r>
              <a:rPr lang="en-US" sz="2000" dirty="0" smtClean="0">
                <a:solidFill>
                  <a:srgbClr val="FF0000"/>
                </a:solidFill>
              </a:rPr>
              <a:t>Independently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715000" y="2514600"/>
            <a:ext cx="3429000" cy="1295400"/>
          </a:xfrm>
          <a:prstGeom prst="cloudCallout">
            <a:avLst>
              <a:gd name="adj1" fmla="val -62003"/>
              <a:gd name="adj2" fmla="val 794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Partially</a:t>
            </a:r>
            <a:r>
              <a:rPr lang="en-US" sz="2000" dirty="0" smtClean="0"/>
              <a:t> Sharing </a:t>
            </a:r>
          </a:p>
          <a:p>
            <a:pPr algn="ctr"/>
            <a:r>
              <a:rPr lang="en-US" sz="2000" dirty="0" smtClean="0"/>
              <a:t>The Kernel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5867400"/>
            <a:ext cx="5105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Callout 11"/>
          <p:cNvSpPr/>
          <p:nvPr/>
        </p:nvSpPr>
        <p:spPr>
          <a:xfrm>
            <a:off x="5791200" y="4038600"/>
            <a:ext cx="3048000" cy="914400"/>
          </a:xfrm>
          <a:prstGeom prst="cloudCallout">
            <a:avLst>
              <a:gd name="adj1" fmla="val -63509"/>
              <a:gd name="adj2" fmla="val 1286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Same</a:t>
            </a:r>
            <a:r>
              <a:rPr lang="en-US" sz="2000" dirty="0" smtClean="0"/>
              <a:t> Kernel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3581400" y="5562600"/>
            <a:ext cx="1828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/>
        </p:nvSpPr>
        <p:spPr>
          <a:xfrm>
            <a:off x="6019800" y="5029200"/>
            <a:ext cx="3124200" cy="914400"/>
          </a:xfrm>
          <a:prstGeom prst="cloudCallout">
            <a:avLst>
              <a:gd name="adj1" fmla="val -66853"/>
              <a:gd name="adj2" fmla="val 437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60% vs. 5% </a:t>
            </a:r>
            <a:r>
              <a:rPr lang="en-US" sz="2000" dirty="0" smtClean="0"/>
              <a:t>labeled samples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9050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Selecting </a:t>
            </a:r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Same </a:t>
            </a:r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ernel 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is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>
                <a:solidFill>
                  <a:srgbClr val="FF0000"/>
                </a:solidFill>
              </a:rPr>
              <a:t>ike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ncreasing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raining 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amples </a:t>
            </a:r>
            <a:r>
              <a:rPr lang="en-US" sz="2000" dirty="0" smtClean="0">
                <a:solidFill>
                  <a:srgbClr val="FF0000"/>
                </a:solidFill>
              </a:rPr>
              <a:t>for </a:t>
            </a:r>
            <a:r>
              <a:rPr lang="en-US" sz="2000" dirty="0" smtClean="0">
                <a:solidFill>
                  <a:srgbClr val="FF0000"/>
                </a:solidFill>
              </a:rPr>
              <a:t>kernel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>
                <a:solidFill>
                  <a:srgbClr val="FF0000"/>
                </a:solidFill>
              </a:rPr>
              <a:t>earning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5867400"/>
            <a:ext cx="487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02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/>
      <p:bldP spid="16" grpId="0" animBg="1"/>
      <p:bldP spid="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Which Model is More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307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Independent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model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can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be paralleled easily.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Same Model is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most efficient.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 Adding more constraints forces the problem to  converge more quickly</a:t>
            </a:r>
          </a:p>
          <a:p>
            <a:endParaRPr lang="en-US" sz="2000" dirty="0">
              <a:solidFill>
                <a:sysClr val="windowText" lastClr="000000"/>
              </a:solidFill>
            </a:endParaRPr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130" y="1447800"/>
            <a:ext cx="576287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98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A special case – Average Kernel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1219200"/>
          <a:ext cx="7086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914400" y="1219200"/>
          <a:ext cx="7086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4800600"/>
            <a:ext cx="8305800" cy="1676400"/>
          </a:xfrm>
        </p:spPr>
        <p:txBody>
          <a:bodyPr/>
          <a:lstStyle/>
          <a:p>
            <a:r>
              <a:rPr lang="en-US" sz="2000" dirty="0" smtClean="0"/>
              <a:t>Average Kernel performs reasonably well, especially when the candidate kernels are good</a:t>
            </a:r>
          </a:p>
          <a:p>
            <a:r>
              <a:rPr lang="en-US" sz="2000" dirty="0" smtClean="0"/>
              <a:t>Average Kernel deteriorates with when base kernels are noisy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005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30725"/>
          </a:xfrm>
        </p:spPr>
        <p:txBody>
          <a:bodyPr/>
          <a:lstStyle/>
          <a:p>
            <a:r>
              <a:rPr lang="en-US" dirty="0" smtClean="0"/>
              <a:t>Propose a framework for multiple kernel learning with multiple </a:t>
            </a:r>
            <a:r>
              <a:rPr lang="en-US" dirty="0" smtClean="0"/>
              <a:t>labels</a:t>
            </a:r>
          </a:p>
          <a:p>
            <a:r>
              <a:rPr lang="en-US" dirty="0" smtClean="0"/>
              <a:t>Same / Partial / Independent  Model</a:t>
            </a:r>
          </a:p>
          <a:p>
            <a:pPr lvl="1"/>
            <a:r>
              <a:rPr lang="en-US" dirty="0" smtClean="0"/>
              <a:t>Differ only when labeled data are few</a:t>
            </a:r>
            <a:endParaRPr lang="en-US" dirty="0" smtClean="0"/>
          </a:p>
          <a:p>
            <a:pPr lvl="1"/>
            <a:r>
              <a:rPr lang="en-US" dirty="0" smtClean="0"/>
              <a:t>Same </a:t>
            </a:r>
            <a:r>
              <a:rPr lang="en-US" dirty="0" smtClean="0"/>
              <a:t>k</a:t>
            </a:r>
            <a:r>
              <a:rPr lang="en-US" dirty="0" smtClean="0"/>
              <a:t>ernel across labels is the best </a:t>
            </a:r>
          </a:p>
          <a:p>
            <a:pPr lvl="1"/>
            <a:r>
              <a:rPr lang="en-US" dirty="0" smtClean="0"/>
              <a:t>Average kernel </a:t>
            </a:r>
            <a:r>
              <a:rPr lang="en-US" dirty="0" smtClean="0"/>
              <a:t>works reasonably </a:t>
            </a:r>
            <a:r>
              <a:rPr lang="en-US" dirty="0" smtClean="0"/>
              <a:t>well; can </a:t>
            </a:r>
            <a:r>
              <a:rPr lang="en-US" dirty="0" smtClean="0"/>
              <a:t>be sensitive to noisy </a:t>
            </a:r>
            <a:r>
              <a:rPr lang="en-US" dirty="0" smtClean="0"/>
              <a:t>kernels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4800600"/>
            <a:ext cx="5803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Bring-home Message: </a:t>
            </a:r>
          </a:p>
          <a:p>
            <a:pPr algn="ctr"/>
            <a:r>
              <a:rPr lang="en-US" sz="2400" b="1" dirty="0" smtClean="0"/>
              <a:t>For classification with multiple labels,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Learn The Same Kernel!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1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Kernel-based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sz="2800" dirty="0" smtClean="0"/>
              <a:t>Kernel-based methods </a:t>
            </a:r>
          </a:p>
          <a:p>
            <a:pPr lvl="1"/>
            <a:r>
              <a:rPr lang="en-US" sz="2400" dirty="0" smtClean="0"/>
              <a:t>Support Vector Machine (SVM)</a:t>
            </a:r>
          </a:p>
          <a:p>
            <a:pPr lvl="1"/>
            <a:r>
              <a:rPr lang="en-US" sz="2400" dirty="0" smtClean="0"/>
              <a:t>Kernel Linear Discriminate Analysis (KLDA)</a:t>
            </a:r>
          </a:p>
          <a:p>
            <a:r>
              <a:rPr lang="en-US" sz="2800" dirty="0" smtClean="0"/>
              <a:t>Demonstrate success in various domains</a:t>
            </a:r>
          </a:p>
          <a:p>
            <a:pPr lvl="1"/>
            <a:r>
              <a:rPr lang="en-US" sz="2400" dirty="0" smtClean="0"/>
              <a:t>Text, Images, micro-array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Performance is sensitive to the provided kernel</a:t>
            </a:r>
          </a:p>
          <a:p>
            <a:r>
              <a:rPr lang="en-US" sz="2800" dirty="0" smtClean="0"/>
              <a:t>Finding a good kernel can be critical to the classification task</a:t>
            </a:r>
          </a:p>
        </p:txBody>
      </p:sp>
    </p:spTree>
  </p:cSld>
  <p:clrMapOvr>
    <a:masterClrMapping/>
  </p:clrMapOvr>
  <p:transition advTm="3105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Acknowledgement</a:t>
            </a:r>
          </a:p>
          <a:p>
            <a:pPr lvl="1"/>
            <a:r>
              <a:rPr lang="en-US" sz="2000" dirty="0" smtClean="0"/>
              <a:t>NSF IIS-0612069, IIS-0812551, CCF-0811790</a:t>
            </a:r>
          </a:p>
          <a:p>
            <a:pPr lvl="1"/>
            <a:r>
              <a:rPr lang="en-US" sz="2000" dirty="0" smtClean="0"/>
              <a:t>NIH R01-HG002516, HM1582-08-1-0016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95400"/>
            <a:ext cx="201568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51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Descriptors of 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Texture</a:t>
            </a:r>
          </a:p>
          <a:p>
            <a:r>
              <a:rPr lang="en-US" dirty="0" smtClean="0"/>
              <a:t>Segments</a:t>
            </a:r>
          </a:p>
          <a:p>
            <a:r>
              <a:rPr lang="en-US" dirty="0" smtClean="0"/>
              <a:t>Interest points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86200" y="3733800"/>
            <a:ext cx="4953000" cy="1752600"/>
            <a:chOff x="4191000" y="4038600"/>
            <a:chExt cx="4953000" cy="1752600"/>
          </a:xfrm>
        </p:grpSpPr>
        <p:pic>
          <p:nvPicPr>
            <p:cNvPr id="14438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0" y="4038600"/>
              <a:ext cx="2438604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6647804" y="4572000"/>
              <a:ext cx="24961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Interest Points </a:t>
              </a:r>
            </a:p>
            <a:p>
              <a:pPr algn="ctr"/>
              <a:r>
                <a:rPr lang="en-US" sz="2400" dirty="0" smtClean="0"/>
                <a:t>(Pyramid Kernel)</a:t>
              </a:r>
              <a:endParaRPr 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19400" y="6248400"/>
            <a:ext cx="3420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(borrowed from Francis Bach’s talk)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86200" y="1371600"/>
            <a:ext cx="4617776" cy="1985665"/>
            <a:chOff x="4114800" y="2057400"/>
            <a:chExt cx="4617776" cy="1985665"/>
          </a:xfrm>
        </p:grpSpPr>
        <p:pic>
          <p:nvPicPr>
            <p:cNvPr id="14438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62800" y="2057400"/>
              <a:ext cx="154305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4389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4800" y="2133600"/>
              <a:ext cx="2165684" cy="154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7315200" y="3581400"/>
              <a:ext cx="1417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Segment</a:t>
              </a:r>
              <a:endParaRPr lang="en-US" sz="2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6477000" y="28194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321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Data Fusion 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457200" y="1219200"/>
            <a:ext cx="3810000" cy="3962400"/>
            <a:chOff x="762000" y="762000"/>
            <a:chExt cx="7962900" cy="6937656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auto">
            <a:xfrm rot="7381715">
              <a:off x="5483225" y="4637088"/>
              <a:ext cx="2433638" cy="1408112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3"/>
            <p:cNvGrpSpPr/>
            <p:nvPr/>
          </p:nvGrpSpPr>
          <p:grpSpPr>
            <a:xfrm>
              <a:off x="762000" y="762000"/>
              <a:ext cx="7962900" cy="6937656"/>
              <a:chOff x="762000" y="762000"/>
              <a:chExt cx="7962900" cy="6937656"/>
            </a:xfrm>
          </p:grpSpPr>
          <p:pic>
            <p:nvPicPr>
              <p:cNvPr id="7" name="Picture 4" descr="microarray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62000" y="762000"/>
                <a:ext cx="1176338" cy="1752600"/>
              </a:xfrm>
              <a:prstGeom prst="rect">
                <a:avLst/>
              </a:prstGeom>
              <a:noFill/>
            </p:spPr>
          </p:pic>
          <p:pic>
            <p:nvPicPr>
              <p:cNvPr id="8" name="Picture 5" descr="proteome4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514600" y="1085850"/>
                <a:ext cx="1828800" cy="1352550"/>
              </a:xfrm>
              <a:prstGeom prst="rect">
                <a:avLst/>
              </a:prstGeom>
              <a:noFill/>
            </p:spPr>
          </p:pic>
          <p:pic>
            <p:nvPicPr>
              <p:cNvPr id="9" name="Picture 6" descr="align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315200" y="1104900"/>
                <a:ext cx="1409700" cy="1409700"/>
              </a:xfrm>
              <a:prstGeom prst="rect">
                <a:avLst/>
              </a:prstGeom>
              <a:noFill/>
            </p:spPr>
          </p:pic>
          <p:pic>
            <p:nvPicPr>
              <p:cNvPr id="10" name="Picture 7" descr="H-plo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648200" y="1311275"/>
                <a:ext cx="2286000" cy="898525"/>
              </a:xfrm>
              <a:prstGeom prst="rect">
                <a:avLst/>
              </a:prstGeom>
              <a:noFill/>
            </p:spPr>
          </p:pic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371600" y="2667000"/>
                <a:ext cx="0" cy="4572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8001000" y="2667000"/>
                <a:ext cx="0" cy="4572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667000"/>
                <a:ext cx="0" cy="4572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3581400" y="2667000"/>
                <a:ext cx="0" cy="4572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447800" y="4724400"/>
                <a:ext cx="2362200" cy="12954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429000" y="4648200"/>
                <a:ext cx="381000" cy="68580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rot="3296283">
                <a:off x="5475288" y="4659312"/>
                <a:ext cx="350838" cy="633413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" name="Picture 16" descr="yorf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838200" y="3352800"/>
                <a:ext cx="11430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7" descr="yor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971800" y="3352800"/>
                <a:ext cx="11430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18" descr="yorf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4038600" y="5303838"/>
                <a:ext cx="1173163" cy="1173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19" descr="yor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467600" y="3352800"/>
                <a:ext cx="11430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20" descr="yorf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5257800" y="3352800"/>
                <a:ext cx="11430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4038600" y="5257800"/>
                <a:ext cx="1219200" cy="1219200"/>
              </a:xfrm>
              <a:prstGeom prst="rect">
                <a:avLst/>
              </a:prstGeom>
              <a:solidFill>
                <a:srgbClr val="FF99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733800" y="5410200"/>
                <a:ext cx="182880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1" hangingPunct="1"/>
                <a:r>
                  <a:rPr lang="en-US" sz="3600" dirty="0">
                    <a:latin typeface="AvantGarde Md BT" pitchFamily="34" charset="0"/>
                  </a:rPr>
                  <a:t>K</a:t>
                </a: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3782410" y="6785256"/>
                <a:ext cx="182880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1" hangingPunct="1"/>
                <a:r>
                  <a:rPr lang="en-US" sz="6600" b="1" dirty="0">
                    <a:solidFill>
                      <a:srgbClr val="FF66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vantGarde Md BT" pitchFamily="34" charset="0"/>
                  </a:rPr>
                  <a:t>?</a:t>
                </a:r>
              </a:p>
            </p:txBody>
          </p:sp>
        </p:grpSp>
      </p:grp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5029200" cy="4530725"/>
          </a:xfrm>
        </p:spPr>
        <p:txBody>
          <a:bodyPr/>
          <a:lstStyle/>
          <a:p>
            <a:r>
              <a:rPr lang="en-US" sz="2200" b="1" dirty="0" smtClean="0">
                <a:latin typeface="Times New Roman" pitchFamily="18" charset="0"/>
              </a:rPr>
              <a:t>Protein Sequence: BLAST scores</a:t>
            </a:r>
          </a:p>
          <a:p>
            <a:pPr lvl="1"/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</a:rPr>
              <a:t>Pairwise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</a:rPr>
              <a:t> Comparison Kernel</a:t>
            </a:r>
          </a:p>
          <a:p>
            <a:r>
              <a:rPr lang="en-US" sz="2200" b="1" dirty="0" smtClean="0">
                <a:latin typeface="Times New Roman" pitchFamily="18" charset="0"/>
              </a:rPr>
              <a:t>Protein-Protein Interactions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</a:rPr>
              <a:t>Interaction Kernel </a:t>
            </a:r>
          </a:p>
          <a:p>
            <a:r>
              <a:rPr lang="en-US" sz="2200" b="1" dirty="0" smtClean="0"/>
              <a:t>mRNA expression profiles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</a:rPr>
              <a:t>Gaussian Kernel</a:t>
            </a:r>
          </a:p>
          <a:p>
            <a:r>
              <a:rPr lang="en-US" sz="2200" b="1" dirty="0" err="1" smtClean="0"/>
              <a:t>Hydropathy</a:t>
            </a:r>
            <a:r>
              <a:rPr lang="en-US" sz="2200" b="1" dirty="0" smtClean="0"/>
              <a:t> profile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</a:rPr>
              <a:t>FFT Kernel</a:t>
            </a:r>
          </a:p>
          <a:p>
            <a:endParaRPr lang="en-US" sz="2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1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5257800"/>
            <a:ext cx="6348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52F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Multiple Kernel Learning:</a:t>
            </a:r>
          </a:p>
          <a:p>
            <a:pPr algn="ctr"/>
            <a:r>
              <a:rPr lang="en-US" sz="2400" dirty="0" smtClean="0">
                <a:solidFill>
                  <a:srgbClr val="0052F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learn an optimal kernel from the base kernels</a:t>
            </a:r>
            <a:endParaRPr lang="en-US" sz="2400" dirty="0">
              <a:solidFill>
                <a:srgbClr val="0052F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795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Kernel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r>
              <a:rPr lang="en-US" sz="2400" dirty="0" smtClean="0"/>
              <a:t>Input: </a:t>
            </a:r>
          </a:p>
          <a:p>
            <a:pPr lvl="1"/>
            <a:r>
              <a:rPr lang="en-US" sz="2000" dirty="0" smtClean="0"/>
              <a:t>multiple base kernels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p</a:t>
            </a:r>
            <a:r>
              <a:rPr lang="en-US" sz="2000" baseline="-25000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Label information</a:t>
            </a:r>
          </a:p>
          <a:p>
            <a:r>
              <a:rPr lang="en-US" sz="2400" dirty="0" smtClean="0"/>
              <a:t>Assume: </a:t>
            </a:r>
            <a:r>
              <a:rPr lang="en-US" sz="2000" dirty="0" smtClean="0"/>
              <a:t>Optimal kernel is linear combination of base kernels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Output:  </a:t>
            </a:r>
            <a:r>
              <a:rPr lang="en-US" sz="2000" dirty="0" smtClean="0"/>
              <a:t>Optimal kernel  G</a:t>
            </a:r>
          </a:p>
          <a:p>
            <a:r>
              <a:rPr lang="en-US" sz="2400" dirty="0" smtClean="0"/>
              <a:t>Can be formulated as a nice optimization problem</a:t>
            </a:r>
          </a:p>
          <a:p>
            <a:pPr lvl="1"/>
            <a:r>
              <a:rPr lang="en-US" sz="2000" dirty="0" smtClean="0"/>
              <a:t>QCQP (</a:t>
            </a:r>
            <a:r>
              <a:rPr lang="en-US" sz="2000" dirty="0" err="1" smtClean="0"/>
              <a:t>Quadratically</a:t>
            </a:r>
            <a:r>
              <a:rPr lang="en-US" sz="2000" dirty="0" smtClean="0"/>
              <a:t> constrained Quadratic Program)</a:t>
            </a:r>
          </a:p>
          <a:p>
            <a:pPr lvl="1"/>
            <a:r>
              <a:rPr lang="en-US" sz="2000" dirty="0" smtClean="0"/>
              <a:t>SILP (semi-infinite linear programming)</a:t>
            </a:r>
          </a:p>
          <a:p>
            <a:pPr lvl="1"/>
            <a:r>
              <a:rPr lang="en-US" sz="2000" dirty="0" smtClean="0"/>
              <a:t>Projected Gradient</a:t>
            </a:r>
          </a:p>
          <a:p>
            <a:r>
              <a:rPr lang="en-US" sz="2400" dirty="0" smtClean="0"/>
              <a:t>Shows success on various domains</a:t>
            </a:r>
            <a:endParaRPr lang="en-US" sz="2400" baseline="-25000" dirty="0" smtClean="0"/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2362200" y="3048000"/>
          <a:ext cx="3809999" cy="434136"/>
        </p:xfrm>
        <a:graphic>
          <a:graphicData uri="http://schemas.openxmlformats.org/presentationml/2006/ole">
            <p:oleObj spid="_x0000_s120834" name="Equation" r:id="rId5" imgW="2108160" imgH="2412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447800"/>
            <a:ext cx="8229600" cy="2514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ransition advTm="79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with Multiple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133600"/>
          </a:xfrm>
        </p:spPr>
        <p:txBody>
          <a:bodyPr/>
          <a:lstStyle/>
          <a:p>
            <a:r>
              <a:rPr lang="en-US" sz="2400" dirty="0" smtClean="0"/>
              <a:t>Existing works mainly focus on binary classification </a:t>
            </a:r>
          </a:p>
          <a:p>
            <a:r>
              <a:rPr lang="en-US" sz="2400" dirty="0" smtClean="0"/>
              <a:t>In reality, often </a:t>
            </a:r>
            <a:r>
              <a:rPr lang="en-US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multiple labels</a:t>
            </a:r>
          </a:p>
          <a:p>
            <a:pPr lvl="1"/>
            <a:r>
              <a:rPr lang="en-US" sz="2000" dirty="0" smtClean="0"/>
              <a:t>Multi-class categorization </a:t>
            </a:r>
          </a:p>
          <a:p>
            <a:pPr lvl="1"/>
            <a:r>
              <a:rPr lang="en-US" sz="2000" dirty="0" smtClean="0"/>
              <a:t>Multi-label categorization </a:t>
            </a:r>
          </a:p>
          <a:p>
            <a:r>
              <a:rPr lang="en-US" sz="2400" dirty="0" smtClean="0"/>
              <a:t>Decompose into multiple binary classification </a:t>
            </a:r>
            <a:r>
              <a:rPr lang="en-US" sz="2400" dirty="0" smtClean="0"/>
              <a:t>tasks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733800"/>
            <a:ext cx="1922321" cy="40011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C1, C2, C3, C4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3400" y="4648200"/>
            <a:ext cx="7551738" cy="1436688"/>
            <a:chOff x="457200" y="5105400"/>
            <a:chExt cx="7551738" cy="1436688"/>
          </a:xfrm>
        </p:grpSpPr>
        <p:sp>
          <p:nvSpPr>
            <p:cNvPr id="16" name="TextBox 92"/>
            <p:cNvSpPr txBox="1">
              <a:spLocks noChangeArrowheads="1"/>
            </p:cNvSpPr>
            <p:nvPr/>
          </p:nvSpPr>
          <p:spPr bwMode="auto">
            <a:xfrm>
              <a:off x="1447800" y="5105400"/>
              <a:ext cx="769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SVM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7" name="TextBox 94"/>
            <p:cNvSpPr txBox="1">
              <a:spLocks noChangeArrowheads="1"/>
            </p:cNvSpPr>
            <p:nvPr/>
          </p:nvSpPr>
          <p:spPr bwMode="auto">
            <a:xfrm>
              <a:off x="3352800" y="5105400"/>
              <a:ext cx="769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SVM</a:t>
              </a:r>
              <a:r>
                <a:rPr lang="en-US" baseline="-25000"/>
                <a:t>2</a:t>
              </a:r>
            </a:p>
          </p:txBody>
        </p:sp>
        <p:sp>
          <p:nvSpPr>
            <p:cNvPr id="18" name="TextBox 95"/>
            <p:cNvSpPr txBox="1">
              <a:spLocks noChangeArrowheads="1"/>
            </p:cNvSpPr>
            <p:nvPr/>
          </p:nvSpPr>
          <p:spPr bwMode="auto">
            <a:xfrm>
              <a:off x="5334000" y="5105400"/>
              <a:ext cx="769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SVM</a:t>
              </a:r>
              <a:r>
                <a:rPr lang="en-US" baseline="-25000"/>
                <a:t>3</a:t>
              </a:r>
            </a:p>
          </p:txBody>
        </p:sp>
        <p:sp>
          <p:nvSpPr>
            <p:cNvPr id="19" name="TextBox 96"/>
            <p:cNvSpPr txBox="1">
              <a:spLocks noChangeArrowheads="1"/>
            </p:cNvSpPr>
            <p:nvPr/>
          </p:nvSpPr>
          <p:spPr bwMode="auto">
            <a:xfrm>
              <a:off x="7239000" y="5105400"/>
              <a:ext cx="769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SVM</a:t>
              </a:r>
              <a:r>
                <a:rPr lang="en-US" baseline="-25000" dirty="0"/>
                <a:t>4</a:t>
              </a:r>
            </a:p>
          </p:txBody>
        </p:sp>
        <p:sp>
          <p:nvSpPr>
            <p:cNvPr id="20" name="TextBox 97"/>
            <p:cNvSpPr txBox="1">
              <a:spLocks noChangeArrowheads="1"/>
            </p:cNvSpPr>
            <p:nvPr/>
          </p:nvSpPr>
          <p:spPr bwMode="auto">
            <a:xfrm>
              <a:off x="1600200" y="6172200"/>
              <a:ext cx="4365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1</a:t>
              </a:r>
            </a:p>
          </p:txBody>
        </p:sp>
        <p:sp>
          <p:nvSpPr>
            <p:cNvPr id="21" name="TextBox 98"/>
            <p:cNvSpPr txBox="1">
              <a:spLocks noChangeArrowheads="1"/>
            </p:cNvSpPr>
            <p:nvPr/>
          </p:nvSpPr>
          <p:spPr bwMode="auto">
            <a:xfrm>
              <a:off x="3505200" y="6172200"/>
              <a:ext cx="4365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2</a:t>
              </a:r>
            </a:p>
          </p:txBody>
        </p:sp>
        <p:sp>
          <p:nvSpPr>
            <p:cNvPr id="22" name="TextBox 99"/>
            <p:cNvSpPr txBox="1">
              <a:spLocks noChangeArrowheads="1"/>
            </p:cNvSpPr>
            <p:nvPr/>
          </p:nvSpPr>
          <p:spPr bwMode="auto">
            <a:xfrm>
              <a:off x="5562600" y="6096000"/>
              <a:ext cx="4365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3</a:t>
              </a:r>
            </a:p>
          </p:txBody>
        </p:sp>
        <p:sp>
          <p:nvSpPr>
            <p:cNvPr id="23" name="TextBox 100"/>
            <p:cNvSpPr txBox="1">
              <a:spLocks noChangeArrowheads="1"/>
            </p:cNvSpPr>
            <p:nvPr/>
          </p:nvSpPr>
          <p:spPr bwMode="auto">
            <a:xfrm>
              <a:off x="7467600" y="6096000"/>
              <a:ext cx="4365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4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1752600" y="5486400"/>
              <a:ext cx="76200" cy="685800"/>
            </a:xfrm>
            <a:prstGeom prst="down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3657600" y="5486400"/>
              <a:ext cx="76200" cy="685800"/>
            </a:xfrm>
            <a:prstGeom prst="down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638800" y="5410200"/>
              <a:ext cx="76200" cy="685800"/>
            </a:xfrm>
            <a:prstGeom prst="down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7620000" y="5410200"/>
              <a:ext cx="76200" cy="685800"/>
            </a:xfrm>
            <a:prstGeom prst="down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7200" y="5486400"/>
              <a:ext cx="1210588" cy="64633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Prediction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Tasks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>
            <a:endCxn id="16" idx="0"/>
          </p:cNvCxnSpPr>
          <p:nvPr/>
        </p:nvCxnSpPr>
        <p:spPr>
          <a:xfrm rot="10800000" flipV="1">
            <a:off x="1908970" y="4114800"/>
            <a:ext cx="182483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0"/>
          </p:cNvCxnSpPr>
          <p:nvPr/>
        </p:nvCxnSpPr>
        <p:spPr>
          <a:xfrm rot="5400000">
            <a:off x="3773885" y="4154885"/>
            <a:ext cx="533400" cy="453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0"/>
          </p:cNvCxnSpPr>
          <p:nvPr/>
        </p:nvCxnSpPr>
        <p:spPr>
          <a:xfrm>
            <a:off x="4876800" y="4114800"/>
            <a:ext cx="918369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0"/>
          </p:cNvCxnSpPr>
          <p:nvPr/>
        </p:nvCxnSpPr>
        <p:spPr>
          <a:xfrm>
            <a:off x="5486400" y="4114800"/>
            <a:ext cx="2213769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810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Learning with Multiple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Kernel learning with multiple labels</a:t>
            </a:r>
          </a:p>
          <a:p>
            <a:r>
              <a:rPr lang="en-US" sz="2800" dirty="0" smtClean="0"/>
              <a:t>Two options: </a:t>
            </a:r>
          </a:p>
          <a:p>
            <a:pPr lvl="1"/>
            <a:r>
              <a:rPr lang="en-US" sz="2400" dirty="0" smtClean="0"/>
              <a:t>All classification tasks share the </a:t>
            </a:r>
            <a:r>
              <a:rPr lang="en-US" sz="2400" b="1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kernel </a:t>
            </a:r>
          </a:p>
          <a:p>
            <a:pPr lvl="1"/>
            <a:r>
              <a:rPr lang="en-US" sz="2400" dirty="0" smtClean="0"/>
              <a:t>Each classification task has a </a:t>
            </a:r>
            <a:r>
              <a:rPr lang="en-US" sz="2400" b="1" dirty="0" smtClean="0">
                <a:solidFill>
                  <a:srgbClr val="FF0000"/>
                </a:solidFill>
              </a:rPr>
              <a:t>specific</a:t>
            </a:r>
            <a:r>
              <a:rPr lang="en-US" sz="2400" dirty="0" smtClean="0"/>
              <a:t> kernel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Research Questions:</a:t>
            </a:r>
          </a:p>
          <a:p>
            <a:pPr lvl="1"/>
            <a:r>
              <a:rPr lang="en-US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Same Kernel or Independent Kernel?</a:t>
            </a:r>
          </a:p>
          <a:p>
            <a:pPr lvl="1"/>
            <a:r>
              <a:rPr lang="en-US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Partially Sharing the Kernel among Different Labels? </a:t>
            </a:r>
            <a:endParaRPr lang="en-US" sz="2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638800"/>
            <a:ext cx="697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Need to find out a way to do the systematic study!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814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Framework of MKL with Multiple Labels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066800"/>
            <a:ext cx="2895600" cy="830997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Kernel </a:t>
            </a:r>
          </a:p>
          <a:p>
            <a:pPr algn="ctr"/>
            <a:r>
              <a:rPr lang="en-US" sz="2400" b="1" dirty="0" smtClean="0"/>
              <a:t>Regularization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2895600" cy="461665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SVM Loss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11430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+</a:t>
            </a:r>
            <a:endParaRPr lang="en-US" sz="3600" b="1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724400"/>
            <a:ext cx="4744788" cy="97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Callout 12"/>
          <p:cNvSpPr/>
          <p:nvPr/>
        </p:nvSpPr>
        <p:spPr>
          <a:xfrm>
            <a:off x="6781800" y="4419600"/>
            <a:ext cx="1905000" cy="1219200"/>
          </a:xfrm>
          <a:prstGeom prst="wedgeEllipseCallout">
            <a:avLst>
              <a:gd name="adj1" fmla="val -78995"/>
              <a:gd name="adj2" fmla="val 4637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SVM dual objective</a:t>
            </a:r>
            <a:endParaRPr lang="en-US" b="1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981200"/>
            <a:ext cx="54387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14"/>
          <p:cNvSpPr/>
          <p:nvPr/>
        </p:nvSpPr>
        <p:spPr>
          <a:xfrm>
            <a:off x="4495800" y="2133600"/>
            <a:ext cx="144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>
            <a:off x="5486400" y="2667000"/>
            <a:ext cx="3657600" cy="1295400"/>
          </a:xfrm>
          <a:prstGeom prst="wedgeEllipseCallout">
            <a:avLst>
              <a:gd name="adj1" fmla="val -60432"/>
              <a:gd name="adj2" fmla="val 586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Optimal Kernels are represented as the convex combination of base kernels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 advTm="490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3" grpId="0" animBg="1"/>
      <p:bldP spid="15" grpId="0" animBg="1"/>
      <p:bldP spid="15" grpId="1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Kernel Difference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04800" y="3124200"/>
            <a:ext cx="4847749" cy="2895600"/>
            <a:chOff x="0" y="3352800"/>
            <a:chExt cx="4847749" cy="2895600"/>
          </a:xfrm>
        </p:grpSpPr>
        <p:graphicFrame>
          <p:nvGraphicFramePr>
            <p:cNvPr id="11" name="Content Placeholder 3"/>
            <p:cNvGraphicFramePr>
              <a:graphicFrameLocks/>
            </p:cNvGraphicFramePr>
            <p:nvPr/>
          </p:nvGraphicFramePr>
          <p:xfrm>
            <a:off x="0" y="3352800"/>
            <a:ext cx="2743200" cy="2895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Right Brace 11"/>
            <p:cNvSpPr/>
            <p:nvPr/>
          </p:nvSpPr>
          <p:spPr>
            <a:xfrm>
              <a:off x="2667000" y="4953000"/>
              <a:ext cx="228600" cy="6096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5181600"/>
              <a:ext cx="1620957" cy="369332"/>
            </a:xfrm>
            <a:prstGeom prst="rect">
              <a:avLst/>
            </a:prstGeom>
            <a:solidFill>
              <a:srgbClr val="EAB200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Shared kernel</a:t>
              </a:r>
              <a:endParaRPr lang="en-US" dirty="0"/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2667000" y="4038600"/>
              <a:ext cx="381000" cy="914400"/>
            </a:xfrm>
            <a:prstGeom prst="rightBrace">
              <a:avLst>
                <a:gd name="adj1" fmla="val 34583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24200" y="4343400"/>
              <a:ext cx="1723549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Specific Kernel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219200"/>
            <a:ext cx="3171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876800"/>
            <a:ext cx="365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3962400"/>
            <a:ext cx="3879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33400" y="2590800"/>
            <a:ext cx="269176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kernel weights of </a:t>
            </a:r>
          </a:p>
          <a:p>
            <a:pPr algn="ctr"/>
            <a:r>
              <a:rPr lang="en-US" sz="2000" dirty="0" smtClean="0"/>
              <a:t>different labels</a:t>
            </a:r>
          </a:p>
          <a:p>
            <a:pPr algn="ctr"/>
            <a:endParaRPr lang="en-US" dirty="0"/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4419600"/>
            <a:ext cx="2143125" cy="65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990600"/>
            <a:ext cx="4533900" cy="1257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9" name="Down Arrow 18"/>
          <p:cNvSpPr/>
          <p:nvPr/>
        </p:nvSpPr>
        <p:spPr>
          <a:xfrm>
            <a:off x="1371600" y="20574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715000" y="46482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7620000" y="2438400"/>
            <a:ext cx="152400" cy="1752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628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5.7|8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3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30.7|15.6|11.4|1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6|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8|21.5|12|8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14.1|28.4|13.8|2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28.6|5.7|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5|9.9|1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7.9|17.2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35.1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1.1|45.4"/>
</p:tagLst>
</file>

<file path=ppt/theme/theme1.xml><?xml version="1.0" encoding="utf-8"?>
<a:theme xmlns:a="http://schemas.openxmlformats.org/drawingml/2006/main" name="Theme5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4088</TotalTime>
  <Words>1026</Words>
  <Application>Microsoft Office PowerPoint</Application>
  <PresentationFormat>On-screen Show (4:3)</PresentationFormat>
  <Paragraphs>184</Paragraphs>
  <Slides>20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Theme5</vt:lpstr>
      <vt:lpstr>Equation</vt:lpstr>
      <vt:lpstr>Microsoft Equation 3.0</vt:lpstr>
      <vt:lpstr>On Multiple Kernel Learning  with Multiple Labels</vt:lpstr>
      <vt:lpstr>Kernel-based Methods</vt:lpstr>
      <vt:lpstr>Various Descriptors of  Images</vt:lpstr>
      <vt:lpstr>Heterogeneous Data Fusion </vt:lpstr>
      <vt:lpstr>Multiple Kernel Learning</vt:lpstr>
      <vt:lpstr>Classification with Multiple Labels</vt:lpstr>
      <vt:lpstr>Kernel Learning with Multiple Labels</vt:lpstr>
      <vt:lpstr>Framework of MKL with Multiple Labels</vt:lpstr>
      <vt:lpstr>Representing the Kernel Difference</vt:lpstr>
      <vt:lpstr>Framework of MKL with Multiple Labels</vt:lpstr>
      <vt:lpstr>QCQP Formulation</vt:lpstr>
      <vt:lpstr>A Scalable Algorithm</vt:lpstr>
      <vt:lpstr>Experiment Setup</vt:lpstr>
      <vt:lpstr>Q1: Is kernel regularization necessary?</vt:lpstr>
      <vt:lpstr>Q2: Who is the winner?</vt:lpstr>
      <vt:lpstr>Q3: Why Same works better?</vt:lpstr>
      <vt:lpstr>Q4: Which Model is More Efficient?</vt:lpstr>
      <vt:lpstr>Q5: A special case – Average Kernel</vt:lpstr>
      <vt:lpstr>Conclusions</vt:lpstr>
      <vt:lpstr>Thanks!</vt:lpstr>
    </vt:vector>
  </TitlesOfParts>
  <Manager/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multiple Kernel Learning  with Multiple Labels</dc:title>
  <dc:subject/>
  <dc:creator>ASU</dc:creator>
  <cp:keywords/>
  <dc:description/>
  <cp:lastModifiedBy>Lei</cp:lastModifiedBy>
  <cp:revision>198</cp:revision>
  <cp:lastPrinted>1601-01-01T00:00:00Z</cp:lastPrinted>
  <dcterms:created xsi:type="dcterms:W3CDTF">2009-07-03T19:22:57Z</dcterms:created>
  <dcterms:modified xsi:type="dcterms:W3CDTF">2009-07-17T08:01:02Z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TC102037551033</vt:lpwstr>
  </property>
</Properties>
</file>