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5"/>
  </p:notesMasterIdLst>
  <p:sldIdLst>
    <p:sldId id="256" r:id="rId2"/>
    <p:sldId id="289" r:id="rId3"/>
    <p:sldId id="292" r:id="rId4"/>
    <p:sldId id="257" r:id="rId5"/>
    <p:sldId id="291" r:id="rId6"/>
    <p:sldId id="258" r:id="rId7"/>
    <p:sldId id="275" r:id="rId8"/>
    <p:sldId id="264" r:id="rId9"/>
    <p:sldId id="277" r:id="rId10"/>
    <p:sldId id="278" r:id="rId11"/>
    <p:sldId id="294" r:id="rId12"/>
    <p:sldId id="293" r:id="rId13"/>
    <p:sldId id="269" r:id="rId14"/>
    <p:sldId id="270" r:id="rId15"/>
    <p:sldId id="273" r:id="rId16"/>
    <p:sldId id="284" r:id="rId17"/>
    <p:sldId id="285" r:id="rId18"/>
    <p:sldId id="296" r:id="rId19"/>
    <p:sldId id="299" r:id="rId20"/>
    <p:sldId id="286" r:id="rId21"/>
    <p:sldId id="283" r:id="rId22"/>
    <p:sldId id="276" r:id="rId23"/>
    <p:sldId id="280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21" autoAdjust="0"/>
    <p:restoredTop sz="71686" autoAdjust="0"/>
  </p:normalViewPr>
  <p:slideViewPr>
    <p:cSldViewPr>
      <p:cViewPr varScale="1">
        <p:scale>
          <a:sx n="65" d="100"/>
          <a:sy n="65" d="100"/>
        </p:scale>
        <p:origin x="-23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Z:\social-dimension\cikm09\slides\blogperf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Z:\social-dimension\cikm09\slides\flickr_perf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Z:\social-dimension\cikm09\slides\YouTub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dirty="0" err="1" smtClean="0"/>
              <a:t>BlogCatalog</a:t>
            </a:r>
            <a:endParaRPr lang="en-US" sz="2000" dirty="0"/>
          </a:p>
        </c:rich>
      </c:tx>
      <c:layout>
        <c:manualLayout>
          <c:xMode val="edge"/>
          <c:yMode val="edge"/>
          <c:x val="0.38044523979957101"/>
          <c:y val="2.92675146375934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955801104972391"/>
          <c:y val="0.15187342148269251"/>
          <c:w val="0.78176795580110459"/>
          <c:h val="0.60570519486951113"/>
        </c:manualLayout>
      </c:layout>
      <c:lineChart>
        <c:grouping val="standard"/>
        <c:ser>
          <c:idx val="0"/>
          <c:order val="0"/>
          <c:tx>
            <c:strRef>
              <c:f>presentation!$A$19</c:f>
              <c:strCache>
                <c:ptCount val="1"/>
                <c:pt idx="0">
                  <c:v>EdgeCluster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cat>
            <c:numRef>
              <c:f>presentation!$B$18:$J$18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presentation!$B$19:$J$19</c:f>
              <c:numCache>
                <c:formatCode>General</c:formatCode>
                <c:ptCount val="9"/>
                <c:pt idx="0">
                  <c:v>16.16</c:v>
                </c:pt>
                <c:pt idx="1">
                  <c:v>19.16</c:v>
                </c:pt>
                <c:pt idx="2">
                  <c:v>20.479999999999986</c:v>
                </c:pt>
                <c:pt idx="3">
                  <c:v>22</c:v>
                </c:pt>
                <c:pt idx="4">
                  <c:v>23</c:v>
                </c:pt>
                <c:pt idx="5">
                  <c:v>23.64</c:v>
                </c:pt>
                <c:pt idx="6">
                  <c:v>23.82</c:v>
                </c:pt>
                <c:pt idx="7">
                  <c:v>24.610000000000031</c:v>
                </c:pt>
                <c:pt idx="8">
                  <c:v>24.919999999999987</c:v>
                </c:pt>
              </c:numCache>
            </c:numRef>
          </c:val>
        </c:ser>
        <c:ser>
          <c:idx val="1"/>
          <c:order val="1"/>
          <c:tx>
            <c:strRef>
              <c:f>presentation!$A$20</c:f>
              <c:strCache>
                <c:ptCount val="1"/>
                <c:pt idx="0">
                  <c:v>ModMax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cat>
            <c:numRef>
              <c:f>presentation!$B$18:$J$18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presentation!$B$20:$J$20</c:f>
              <c:numCache>
                <c:formatCode>0.00</c:formatCode>
                <c:ptCount val="9"/>
                <c:pt idx="0">
                  <c:v>17.36</c:v>
                </c:pt>
                <c:pt idx="1">
                  <c:v>20</c:v>
                </c:pt>
                <c:pt idx="2">
                  <c:v>20.8</c:v>
                </c:pt>
                <c:pt idx="3">
                  <c:v>21.85</c:v>
                </c:pt>
                <c:pt idx="4">
                  <c:v>22.650000000000031</c:v>
                </c:pt>
                <c:pt idx="5">
                  <c:v>23.450000000000003</c:v>
                </c:pt>
                <c:pt idx="6">
                  <c:v>23.89</c:v>
                </c:pt>
                <c:pt idx="7">
                  <c:v>24.200000000000003</c:v>
                </c:pt>
                <c:pt idx="8">
                  <c:v>24.97</c:v>
                </c:pt>
              </c:numCache>
            </c:numRef>
          </c:val>
        </c:ser>
        <c:ser>
          <c:idx val="3"/>
          <c:order val="2"/>
          <c:tx>
            <c:strRef>
              <c:f>presentation!$A$22</c:f>
              <c:strCache>
                <c:ptCount val="1"/>
                <c:pt idx="0">
                  <c:v>NodeCluster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cat>
            <c:numRef>
              <c:f>presentation!$B$18:$J$18</c:f>
              <c:numCache>
                <c:formatCode>0%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presentation!$B$22:$J$22</c:f>
              <c:numCache>
                <c:formatCode>0.00</c:formatCode>
                <c:ptCount val="9"/>
                <c:pt idx="0">
                  <c:v>7.3800000000000008</c:v>
                </c:pt>
                <c:pt idx="1">
                  <c:v>7.02</c:v>
                </c:pt>
                <c:pt idx="2">
                  <c:v>7.2700000000000014</c:v>
                </c:pt>
                <c:pt idx="3">
                  <c:v>6.85</c:v>
                </c:pt>
                <c:pt idx="4">
                  <c:v>7.57</c:v>
                </c:pt>
                <c:pt idx="5">
                  <c:v>7.2700000000000014</c:v>
                </c:pt>
                <c:pt idx="6">
                  <c:v>6.88</c:v>
                </c:pt>
                <c:pt idx="7">
                  <c:v>7.04</c:v>
                </c:pt>
                <c:pt idx="8">
                  <c:v>6.83</c:v>
                </c:pt>
              </c:numCache>
            </c:numRef>
          </c:val>
        </c:ser>
        <c:marker val="1"/>
        <c:axId val="61376000"/>
        <c:axId val="61526016"/>
      </c:lineChart>
      <c:catAx>
        <c:axId val="61376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 smtClean="0"/>
                  <a:t>Percentage of </a:t>
                </a:r>
                <a:r>
                  <a:rPr lang="en-US" sz="1800" dirty="0"/>
                  <a:t>Labeled Nodes</a:t>
                </a:r>
              </a:p>
            </c:rich>
          </c:tx>
          <c:layout>
            <c:manualLayout>
              <c:xMode val="edge"/>
              <c:yMode val="edge"/>
              <c:x val="0.23895466475781441"/>
              <c:y val="0.85041771901153851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26016"/>
        <c:crosses val="autoZero"/>
        <c:auto val="1"/>
        <c:lblAlgn val="ctr"/>
        <c:lblOffset val="100"/>
        <c:tickLblSkip val="1"/>
        <c:tickMarkSkip val="1"/>
      </c:catAx>
      <c:valAx>
        <c:axId val="61526016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dirty="0"/>
                  <a:t>F1 (%)</a:t>
                </a:r>
              </a:p>
            </c:rich>
          </c:tx>
          <c:layout>
            <c:manualLayout>
              <c:xMode val="edge"/>
              <c:yMode val="edge"/>
              <c:x val="2.6017179670723145E-2"/>
              <c:y val="0.373357846778586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6000"/>
        <c:crosses val="autoZero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dirty="0" err="1" smtClean="0"/>
              <a:t>Flickr</a:t>
            </a:r>
            <a:endParaRPr lang="en-US" sz="2000" dirty="0"/>
          </a:p>
        </c:rich>
      </c:tx>
      <c:layout>
        <c:manualLayout>
          <c:xMode val="edge"/>
          <c:yMode val="edge"/>
          <c:x val="0.50630222451701656"/>
          <c:y val="3.514672346284583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2648083623693391"/>
          <c:y val="0.16424572952971042"/>
          <c:w val="0.74019553805774285"/>
          <c:h val="0.67207069403210073"/>
        </c:manualLayout>
      </c:layout>
      <c:lineChart>
        <c:grouping val="standard"/>
        <c:ser>
          <c:idx val="0"/>
          <c:order val="0"/>
          <c:tx>
            <c:strRef>
              <c:f>Sheet2!$A$34</c:f>
              <c:strCache>
                <c:ptCount val="1"/>
                <c:pt idx="0">
                  <c:v>EdgeCluster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cat>
            <c:numRef>
              <c:f>Sheet2!$B$33:$K$33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Sheet2!$B$34:$K$34</c:f>
              <c:numCache>
                <c:formatCode>General</c:formatCode>
                <c:ptCount val="10"/>
                <c:pt idx="0">
                  <c:v>10.52</c:v>
                </c:pt>
                <c:pt idx="1">
                  <c:v>14.1</c:v>
                </c:pt>
                <c:pt idx="2">
                  <c:v>15.91</c:v>
                </c:pt>
                <c:pt idx="3">
                  <c:v>16.72</c:v>
                </c:pt>
                <c:pt idx="4">
                  <c:v>18.010000000000005</c:v>
                </c:pt>
                <c:pt idx="5">
                  <c:v>18.54</c:v>
                </c:pt>
                <c:pt idx="6">
                  <c:v>19.54</c:v>
                </c:pt>
                <c:pt idx="7">
                  <c:v>20.18</c:v>
                </c:pt>
                <c:pt idx="8">
                  <c:v>20.779999999999987</c:v>
                </c:pt>
                <c:pt idx="9">
                  <c:v>20.85</c:v>
                </c:pt>
              </c:numCache>
            </c:numRef>
          </c:val>
        </c:ser>
        <c:ser>
          <c:idx val="1"/>
          <c:order val="1"/>
          <c:tx>
            <c:strRef>
              <c:f>Sheet2!$A$35</c:f>
              <c:strCache>
                <c:ptCount val="1"/>
                <c:pt idx="0">
                  <c:v>ModMax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cat>
            <c:numRef>
              <c:f>Sheet2!$B$33:$K$33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Sheet2!$B$35:$K$35</c:f>
              <c:numCache>
                <c:formatCode>General</c:formatCode>
                <c:ptCount val="10"/>
                <c:pt idx="0">
                  <c:v>10.210000000000001</c:v>
                </c:pt>
                <c:pt idx="1">
                  <c:v>13.370000000000006</c:v>
                </c:pt>
                <c:pt idx="2">
                  <c:v>15.24</c:v>
                </c:pt>
                <c:pt idx="3">
                  <c:v>15.11</c:v>
                </c:pt>
                <c:pt idx="4">
                  <c:v>16.14</c:v>
                </c:pt>
                <c:pt idx="5">
                  <c:v>16.64</c:v>
                </c:pt>
                <c:pt idx="6">
                  <c:v>17.02</c:v>
                </c:pt>
                <c:pt idx="7">
                  <c:v>17.100000000000001</c:v>
                </c:pt>
                <c:pt idx="8">
                  <c:v>17.14</c:v>
                </c:pt>
                <c:pt idx="9">
                  <c:v>17.12</c:v>
                </c:pt>
              </c:numCache>
            </c:numRef>
          </c:val>
        </c:ser>
        <c:ser>
          <c:idx val="3"/>
          <c:order val="2"/>
          <c:tx>
            <c:strRef>
              <c:f>Sheet2!$A$37</c:f>
              <c:strCache>
                <c:ptCount val="1"/>
                <c:pt idx="0">
                  <c:v>Node Cluster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cat>
            <c:numRef>
              <c:f>Sheet2!$B$33:$K$33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Sheet2!$B$37:$K$37</c:f>
              <c:numCache>
                <c:formatCode>General</c:formatCode>
                <c:ptCount val="10"/>
                <c:pt idx="0">
                  <c:v>7.9</c:v>
                </c:pt>
                <c:pt idx="1">
                  <c:v>9.99</c:v>
                </c:pt>
                <c:pt idx="2">
                  <c:v>11.42</c:v>
                </c:pt>
                <c:pt idx="3">
                  <c:v>11.1</c:v>
                </c:pt>
                <c:pt idx="4">
                  <c:v>12.33</c:v>
                </c:pt>
                <c:pt idx="5">
                  <c:v>12.29</c:v>
                </c:pt>
                <c:pt idx="6">
                  <c:v>12.58</c:v>
                </c:pt>
                <c:pt idx="7">
                  <c:v>13.26</c:v>
                </c:pt>
                <c:pt idx="8">
                  <c:v>12.79</c:v>
                </c:pt>
                <c:pt idx="9">
                  <c:v>12.77</c:v>
                </c:pt>
              </c:numCache>
            </c:numRef>
          </c:val>
        </c:ser>
        <c:marker val="1"/>
        <c:axId val="61590528"/>
        <c:axId val="61578240"/>
      </c:lineChart>
      <c:catAx>
        <c:axId val="61590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 smtClean="0"/>
                  <a:t>Percentage </a:t>
                </a:r>
                <a:r>
                  <a:rPr lang="en-US" sz="1800" dirty="0"/>
                  <a:t>of Labeled Nodes</a:t>
                </a:r>
              </a:p>
            </c:rich>
          </c:tx>
          <c:layout>
            <c:manualLayout>
              <c:xMode val="edge"/>
              <c:yMode val="edge"/>
              <c:x val="0.26410192475940508"/>
              <c:y val="0.91673163805344204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78240"/>
        <c:crosses val="autoZero"/>
        <c:auto val="1"/>
        <c:lblAlgn val="ctr"/>
        <c:lblOffset val="100"/>
        <c:tickLblSkip val="2"/>
        <c:tickMarkSkip val="1"/>
      </c:catAx>
      <c:valAx>
        <c:axId val="61578240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F1 (%)</a:t>
                </a:r>
              </a:p>
            </c:rich>
          </c:tx>
          <c:layout>
            <c:manualLayout>
              <c:xMode val="edge"/>
              <c:yMode val="edge"/>
              <c:x val="8.0339271115700633E-2"/>
              <c:y val="0.4090923368185533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590528"/>
        <c:crosses val="autoZero"/>
        <c:crossBetween val="between"/>
      </c:valAx>
      <c:spPr>
        <a:noFill/>
        <a:ln w="25400">
          <a:noFill/>
        </a:ln>
      </c:spPr>
    </c:plotArea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dirty="0"/>
              <a:t>YouTube (1M nodes)</a:t>
            </a:r>
          </a:p>
        </c:rich>
      </c:tx>
      <c:layout>
        <c:manualLayout>
          <c:xMode val="edge"/>
          <c:yMode val="edge"/>
          <c:x val="0.35094339622641507"/>
          <c:y val="3.787892799674490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64147472220213"/>
          <c:y val="0.15891138607674143"/>
          <c:w val="0.660377358490568"/>
          <c:h val="0.58279402574678152"/>
        </c:manualLayout>
      </c:layout>
      <c:lineChart>
        <c:grouping val="standard"/>
        <c:ser>
          <c:idx val="0"/>
          <c:order val="0"/>
          <c:tx>
            <c:strRef>
              <c:f>Sheet3!$A$2</c:f>
              <c:strCache>
                <c:ptCount val="1"/>
                <c:pt idx="0">
                  <c:v>EdgeCluster</c:v>
                </c:pt>
              </c:strCache>
            </c:strRef>
          </c:tx>
          <c:spPr>
            <a:ln w="3175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cat>
            <c:numRef>
              <c:f>Sheet3!$B$1:$K$1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Sheet3!$B$2:$K$2</c:f>
              <c:numCache>
                <c:formatCode>General</c:formatCode>
                <c:ptCount val="10"/>
                <c:pt idx="0">
                  <c:v>19.479999999999986</c:v>
                </c:pt>
                <c:pt idx="1">
                  <c:v>25.01</c:v>
                </c:pt>
                <c:pt idx="2">
                  <c:v>28.150000000000031</c:v>
                </c:pt>
                <c:pt idx="3">
                  <c:v>29.17</c:v>
                </c:pt>
                <c:pt idx="4">
                  <c:v>29.82</c:v>
                </c:pt>
                <c:pt idx="5">
                  <c:v>30.650000000000031</c:v>
                </c:pt>
                <c:pt idx="6">
                  <c:v>30.75</c:v>
                </c:pt>
                <c:pt idx="7">
                  <c:v>31.23</c:v>
                </c:pt>
                <c:pt idx="8">
                  <c:v>31.45</c:v>
                </c:pt>
                <c:pt idx="9">
                  <c:v>31.54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ModMax</c:v>
                </c:pt>
              </c:strCache>
            </c:strRef>
          </c:tx>
          <c:spPr>
            <a:ln w="3175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cat>
            <c:numRef>
              <c:f>Sheet3!$B$1:$K$1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Sheet3!$B$3:$K$3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2"/>
          <c:tx>
            <c:strRef>
              <c:f>Sheet3!$A$5</c:f>
              <c:strCache>
                <c:ptCount val="1"/>
                <c:pt idx="0">
                  <c:v>NodeCluster</c:v>
                </c:pt>
              </c:strCache>
            </c:strRef>
          </c:tx>
          <c:spPr>
            <a:ln w="3175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cat>
            <c:numRef>
              <c:f>Sheet3!$B$1:$K$1</c:f>
              <c:numCache>
                <c:formatCode>0%</c:formatCode>
                <c:ptCount val="10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</c:numCache>
            </c:numRef>
          </c:cat>
          <c:val>
            <c:numRef>
              <c:f>Sheet3!$B$5:$K$5</c:f>
              <c:numCache>
                <c:formatCode>General</c:formatCode>
                <c:ptCount val="10"/>
                <c:pt idx="0">
                  <c:v>17.91</c:v>
                </c:pt>
                <c:pt idx="1">
                  <c:v>21.110000000000031</c:v>
                </c:pt>
                <c:pt idx="2">
                  <c:v>22.38</c:v>
                </c:pt>
                <c:pt idx="3">
                  <c:v>23.91</c:v>
                </c:pt>
                <c:pt idx="4">
                  <c:v>24.47</c:v>
                </c:pt>
                <c:pt idx="5">
                  <c:v>25.259999999999987</c:v>
                </c:pt>
                <c:pt idx="6">
                  <c:v>25.5</c:v>
                </c:pt>
                <c:pt idx="7">
                  <c:v>26.02</c:v>
                </c:pt>
                <c:pt idx="8">
                  <c:v>26.439999999999987</c:v>
                </c:pt>
                <c:pt idx="9">
                  <c:v>26.68</c:v>
                </c:pt>
              </c:numCache>
            </c:numRef>
          </c:val>
        </c:ser>
        <c:marker val="1"/>
        <c:axId val="63054208"/>
        <c:axId val="63056512"/>
      </c:lineChart>
      <c:catAx>
        <c:axId val="63054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dirty="0" smtClean="0"/>
                  <a:t>Percentage </a:t>
                </a:r>
                <a:r>
                  <a:rPr lang="en-US" sz="2000" dirty="0"/>
                  <a:t>of Labeled Nodes</a:t>
                </a:r>
              </a:p>
            </c:rich>
          </c:tx>
          <c:layout>
            <c:manualLayout>
              <c:xMode val="edge"/>
              <c:yMode val="edge"/>
              <c:x val="0.30000000000000032"/>
              <c:y val="0.85985166552610881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56512"/>
        <c:crosses val="autoZero"/>
        <c:auto val="1"/>
        <c:lblAlgn val="ctr"/>
        <c:lblOffset val="100"/>
        <c:tickLblSkip val="2"/>
        <c:tickMarkSkip val="1"/>
      </c:catAx>
      <c:valAx>
        <c:axId val="63056512"/>
        <c:scaling>
          <c:orientation val="minMax"/>
          <c:min val="10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/>
                  <a:t>F1 (%)</a:t>
                </a:r>
              </a:p>
            </c:rich>
          </c:tx>
          <c:layout>
            <c:manualLayout>
              <c:xMode val="edge"/>
              <c:yMode val="edge"/>
              <c:x val="3.0188679245282967E-2"/>
              <c:y val="0.439395564762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54208"/>
        <c:crosses val="autoZero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377360918120533"/>
          <c:y val="0.32575900739680363"/>
          <c:w val="0.19622639081879512"/>
          <c:h val="0.3946981627296605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0.04408</cdr:x>
      <cdr:y>0.07457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0" y="0"/>
          <a:ext cx="18473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957C85-079D-4D85-8B98-47583B58A48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935860D-9C4A-45A4-AE3C-EA2932A7B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work, we</a:t>
            </a:r>
            <a:r>
              <a:rPr lang="en-US" baseline="0" dirty="0" smtClean="0"/>
              <a:t> study collective behavior in social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media is gaining increasing attentions these years. In social media,  users are encouraged</a:t>
            </a:r>
            <a:r>
              <a:rPr lang="en-US" baseline="0" dirty="0" smtClean="0"/>
              <a:t> to interact with each other, leading to social networks between users.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asu</a:t>
            </a:r>
            <a:r>
              <a:rPr lang="en-US" dirty="0" smtClean="0"/>
              <a:t> event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</a:t>
            </a:r>
            <a:r>
              <a:rPr lang="en-US" baseline="0" dirty="0" smtClean="0"/>
              <a:t> dimension represents one affiliation.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are several challenges to be addressed.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find sparse social</a:t>
            </a:r>
            <a:r>
              <a:rPr lang="en-US" baseline="0" dirty="0" smtClean="0"/>
              <a:t>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number of connections with one</a:t>
            </a:r>
            <a:r>
              <a:rPr lang="en-US" baseline="0" dirty="0" smtClean="0"/>
              <a:t> actor, in a sense, tells us how many affiliations are involved with this actor. </a:t>
            </a:r>
          </a:p>
          <a:p>
            <a:endParaRPr lang="en-US" baseline="0" dirty="0" smtClean="0"/>
          </a:p>
          <a:p>
            <a:r>
              <a:rPr lang="en-US" dirty="0" smtClean="0"/>
              <a:t>Inspire  us to look</a:t>
            </a:r>
            <a:r>
              <a:rPr lang="en-US" baseline="0" dirty="0" smtClean="0"/>
              <a:t> at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</a:t>
            </a:r>
            <a:r>
              <a:rPr lang="en-US" baseline="0" dirty="0" smtClean="0"/>
              <a:t> nodes are assigned to multiple affiliations, edges tend to be reside in only one affiliations.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k.</a:t>
            </a:r>
            <a:r>
              <a:rPr lang="en-US" baseline="0" dirty="0" smtClean="0"/>
              <a:t> </a:t>
            </a:r>
            <a:r>
              <a:rPr lang="en-US" dirty="0" smtClean="0"/>
              <a:t>How do we partition edges into disjoint sets?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X-Y</a:t>
            </a:r>
            <a:r>
              <a:rPr lang="en-US" baseline="0" dirty="0" smtClean="0"/>
              <a:t> axis first, then discuss about each 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860D-9C4A-45A4-AE3C-EA2932A7BB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 dirty="0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Scalable Learning of Collective Behavior based on Sparse Social Dimensions</a:t>
            </a:r>
            <a:endParaRPr lang="en-US" dirty="0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CIKM’09, Hong Kong,  </a:t>
            </a:r>
          </a:p>
          <a:p>
            <a:r>
              <a:rPr lang="en-US" dirty="0" smtClean="0"/>
              <a:t>Nov 2-6, 2009</a:t>
            </a:r>
          </a:p>
          <a:p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88067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Lei Tang and Huan Liu, CIKM'2009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Lei Tang and Huan Liu, CIKM'2009</a:t>
            </a:r>
            <a:endParaRPr lang="en-US" dirty="0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Scalable Learning of Collective Behavior based on Sparse Social Dimensions</a:t>
            </a:r>
            <a:endParaRPr lang="en-US" dirty="0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7AC7D9D-588F-4EDC-B567-973382B31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slide" Target="slide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5638800" cy="1905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Lei Tang </a:t>
            </a:r>
            <a:r>
              <a:rPr lang="en-US" dirty="0" smtClean="0"/>
              <a:t>and </a:t>
            </a:r>
            <a:r>
              <a:rPr lang="en-US" dirty="0" err="1" smtClean="0"/>
              <a:t>Huan</a:t>
            </a:r>
            <a:r>
              <a:rPr lang="en-US" dirty="0" smtClean="0"/>
              <a:t> Liu</a:t>
            </a:r>
          </a:p>
          <a:p>
            <a:pPr algn="ctr"/>
            <a:r>
              <a:rPr lang="en-US" sz="2000" dirty="0" smtClean="0"/>
              <a:t>Data Mining and Machine Learning Laboratory</a:t>
            </a:r>
          </a:p>
          <a:p>
            <a:pPr algn="ctr"/>
            <a:r>
              <a:rPr lang="en-US" sz="2000" dirty="0" smtClean="0"/>
              <a:t>Computer Science &amp; Engineering</a:t>
            </a:r>
          </a:p>
          <a:p>
            <a:pPr algn="ctr"/>
            <a:r>
              <a:rPr lang="en-US" sz="2000" dirty="0" smtClean="0"/>
              <a:t>Arizona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3038"/>
            <a:ext cx="6705600" cy="160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Scalable Learning of Collective Behavior based on Sparse Social Dimensions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1500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38800"/>
            <a:ext cx="11049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38400" y="5934670"/>
            <a:ext cx="4211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ACM International Conference on </a:t>
            </a:r>
          </a:p>
          <a:p>
            <a:pPr algn="ctr"/>
            <a:r>
              <a:rPr lang="en-US" dirty="0" smtClean="0"/>
              <a:t>Information and Knowledge Management  </a:t>
            </a:r>
            <a:br>
              <a:rPr lang="en-US" dirty="0" smtClean="0"/>
            </a:br>
            <a:r>
              <a:rPr lang="en-US" b="1" dirty="0" smtClean="0"/>
              <a:t>CIKM</a:t>
            </a:r>
            <a:r>
              <a:rPr lang="en-US" dirty="0" smtClean="0"/>
              <a:t>, </a:t>
            </a:r>
            <a:r>
              <a:rPr lang="en-US" b="1" dirty="0" smtClean="0"/>
              <a:t>Hong Kong, Nov. 5</a:t>
            </a:r>
            <a:r>
              <a:rPr lang="en-US" b="1" baseline="30000" dirty="0" smtClean="0"/>
              <a:t>th</a:t>
            </a:r>
            <a:r>
              <a:rPr lang="en-US" b="1" dirty="0" smtClean="0"/>
              <a:t>, 2009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Partition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143000" y="1905000"/>
            <a:ext cx="3200400" cy="1524000"/>
            <a:chOff x="152400" y="228600"/>
            <a:chExt cx="5410200" cy="2514600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1219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24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29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6"/>
              <a:endCxn id="6" idx="2"/>
            </p:cNvCxnSpPr>
            <p:nvPr/>
          </p:nvCxnSpPr>
          <p:spPr>
            <a:xfrm>
              <a:off x="1752600" y="1485900"/>
              <a:ext cx="1371600" cy="1588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stCxn id="6" idx="6"/>
              <a:endCxn id="7" idx="2"/>
            </p:cNvCxnSpPr>
            <p:nvPr/>
          </p:nvCxnSpPr>
          <p:spPr>
            <a:xfrm>
              <a:off x="3657600" y="1485900"/>
              <a:ext cx="1371600" cy="1588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676400" y="22098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600200" y="228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22098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191000" y="3810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" y="1752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04800" y="609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>
              <a:stCxn id="15" idx="6"/>
              <a:endCxn id="11" idx="2"/>
            </p:cNvCxnSpPr>
            <p:nvPr/>
          </p:nvCxnSpPr>
          <p:spPr>
            <a:xfrm flipV="1">
              <a:off x="838200" y="495300"/>
              <a:ext cx="762000" cy="3810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11" idx="6"/>
              <a:endCxn id="6" idx="1"/>
            </p:cNvCxnSpPr>
            <p:nvPr/>
          </p:nvCxnSpPr>
          <p:spPr>
            <a:xfrm>
              <a:off x="2133600" y="495300"/>
              <a:ext cx="1068715" cy="8020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Straight Connector 17"/>
            <p:cNvCxnSpPr>
              <a:stCxn id="6" idx="3"/>
              <a:endCxn id="10" idx="7"/>
            </p:cNvCxnSpPr>
            <p:nvPr/>
          </p:nvCxnSpPr>
          <p:spPr>
            <a:xfrm rot="5400000">
              <a:off x="2360285" y="1445885"/>
              <a:ext cx="613430" cy="10706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15" idx="5"/>
              <a:endCxn id="5" idx="1"/>
            </p:cNvCxnSpPr>
            <p:nvPr/>
          </p:nvCxnSpPr>
          <p:spPr>
            <a:xfrm rot="16200000" flipH="1">
              <a:off x="912485" y="912485"/>
              <a:ext cx="232430" cy="5372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>
              <a:stCxn id="14" idx="6"/>
              <a:endCxn id="5" idx="3"/>
            </p:cNvCxnSpPr>
            <p:nvPr/>
          </p:nvCxnSpPr>
          <p:spPr>
            <a:xfrm flipV="1">
              <a:off x="685800" y="1674485"/>
              <a:ext cx="611515" cy="3448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10" idx="2"/>
              <a:endCxn id="14" idx="6"/>
            </p:cNvCxnSpPr>
            <p:nvPr/>
          </p:nvCxnSpPr>
          <p:spPr>
            <a:xfrm rot="10800000">
              <a:off x="685800" y="2019300"/>
              <a:ext cx="990600" cy="457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>
              <a:stCxn id="5" idx="4"/>
              <a:endCxn id="10" idx="1"/>
            </p:cNvCxnSpPr>
            <p:nvPr/>
          </p:nvCxnSpPr>
          <p:spPr>
            <a:xfrm rot="16200000" flipH="1">
              <a:off x="1352550" y="1885949"/>
              <a:ext cx="535315" cy="2686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>
              <a:stCxn id="11" idx="4"/>
              <a:endCxn id="10" idx="0"/>
            </p:cNvCxnSpPr>
            <p:nvPr/>
          </p:nvCxnSpPr>
          <p:spPr>
            <a:xfrm rot="16200000" flipH="1">
              <a:off x="1181100" y="1447800"/>
              <a:ext cx="1447800" cy="76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>
              <a:stCxn id="13" idx="5"/>
              <a:endCxn id="7" idx="1"/>
            </p:cNvCxnSpPr>
            <p:nvPr/>
          </p:nvCxnSpPr>
          <p:spPr>
            <a:xfrm rot="16200000" flipH="1">
              <a:off x="4646285" y="836285"/>
              <a:ext cx="461030" cy="4610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>
              <a:stCxn id="13" idx="3"/>
              <a:endCxn id="6" idx="7"/>
            </p:cNvCxnSpPr>
            <p:nvPr/>
          </p:nvCxnSpPr>
          <p:spPr>
            <a:xfrm rot="5400000">
              <a:off x="3693785" y="721985"/>
              <a:ext cx="461030" cy="6896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Connector 25"/>
            <p:cNvCxnSpPr>
              <a:stCxn id="13" idx="4"/>
              <a:endCxn id="12" idx="0"/>
            </p:cNvCxnSpPr>
            <p:nvPr/>
          </p:nvCxnSpPr>
          <p:spPr>
            <a:xfrm rot="5400000">
              <a:off x="3771900" y="1524000"/>
              <a:ext cx="1295400" cy="76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>
              <a:stCxn id="12" idx="7"/>
              <a:endCxn id="7" idx="3"/>
            </p:cNvCxnSpPr>
            <p:nvPr/>
          </p:nvCxnSpPr>
          <p:spPr>
            <a:xfrm rot="5400000" flipH="1" flipV="1">
              <a:off x="4531985" y="1712585"/>
              <a:ext cx="613430" cy="5372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>
              <a:stCxn id="15" idx="4"/>
              <a:endCxn id="14" idx="0"/>
            </p:cNvCxnSpPr>
            <p:nvPr/>
          </p:nvCxnSpPr>
          <p:spPr>
            <a:xfrm rot="5400000">
              <a:off x="190500" y="1371600"/>
              <a:ext cx="609600" cy="1524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57"/>
          <p:cNvGrpSpPr/>
          <p:nvPr/>
        </p:nvGrpSpPr>
        <p:grpSpPr>
          <a:xfrm>
            <a:off x="5334000" y="1905000"/>
            <a:ext cx="3200400" cy="1447800"/>
            <a:chOff x="152400" y="228600"/>
            <a:chExt cx="5410200" cy="2514600"/>
          </a:xfrm>
          <a:noFill/>
        </p:grpSpPr>
        <p:sp>
          <p:nvSpPr>
            <p:cNvPr id="30" name="Oval 29"/>
            <p:cNvSpPr/>
            <p:nvPr/>
          </p:nvSpPr>
          <p:spPr>
            <a:xfrm>
              <a:off x="1219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124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>
              <a:stCxn id="30" idx="6"/>
              <a:endCxn id="31" idx="2"/>
            </p:cNvCxnSpPr>
            <p:nvPr/>
          </p:nvCxnSpPr>
          <p:spPr>
            <a:xfrm>
              <a:off x="1752600" y="1485900"/>
              <a:ext cx="1371600" cy="1588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6"/>
              <a:endCxn id="32" idx="2"/>
            </p:cNvCxnSpPr>
            <p:nvPr/>
          </p:nvCxnSpPr>
          <p:spPr>
            <a:xfrm>
              <a:off x="3657600" y="1485900"/>
              <a:ext cx="1371600" cy="1588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76400" y="22098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228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114800" y="22098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191000" y="3810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52400" y="1752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4800" y="609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>
              <a:stCxn id="40" idx="6"/>
              <a:endCxn id="36" idx="2"/>
            </p:cNvCxnSpPr>
            <p:nvPr/>
          </p:nvCxnSpPr>
          <p:spPr>
            <a:xfrm flipV="1">
              <a:off x="838200" y="495300"/>
              <a:ext cx="762000" cy="3810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6" idx="6"/>
              <a:endCxn id="31" idx="1"/>
            </p:cNvCxnSpPr>
            <p:nvPr/>
          </p:nvCxnSpPr>
          <p:spPr>
            <a:xfrm>
              <a:off x="2133600" y="495300"/>
              <a:ext cx="1068715" cy="8020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3"/>
              <a:endCxn id="35" idx="7"/>
            </p:cNvCxnSpPr>
            <p:nvPr/>
          </p:nvCxnSpPr>
          <p:spPr>
            <a:xfrm rot="5400000">
              <a:off x="2360285" y="1445885"/>
              <a:ext cx="613430" cy="107063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5"/>
              <a:endCxn id="30" idx="1"/>
            </p:cNvCxnSpPr>
            <p:nvPr/>
          </p:nvCxnSpPr>
          <p:spPr>
            <a:xfrm rot="16200000" flipH="1">
              <a:off x="912485" y="912485"/>
              <a:ext cx="232430" cy="53723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9" idx="6"/>
              <a:endCxn id="30" idx="3"/>
            </p:cNvCxnSpPr>
            <p:nvPr/>
          </p:nvCxnSpPr>
          <p:spPr>
            <a:xfrm flipV="1">
              <a:off x="685800" y="1674485"/>
              <a:ext cx="611515" cy="3448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5" idx="2"/>
              <a:endCxn id="39" idx="6"/>
            </p:cNvCxnSpPr>
            <p:nvPr/>
          </p:nvCxnSpPr>
          <p:spPr>
            <a:xfrm rot="10800000">
              <a:off x="685800" y="2019300"/>
              <a:ext cx="990600" cy="4572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0" idx="4"/>
              <a:endCxn id="35" idx="1"/>
            </p:cNvCxnSpPr>
            <p:nvPr/>
          </p:nvCxnSpPr>
          <p:spPr>
            <a:xfrm rot="16200000" flipH="1">
              <a:off x="1352550" y="1885949"/>
              <a:ext cx="535315" cy="2686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6" idx="4"/>
              <a:endCxn id="35" idx="0"/>
            </p:cNvCxnSpPr>
            <p:nvPr/>
          </p:nvCxnSpPr>
          <p:spPr>
            <a:xfrm rot="16200000" flipH="1">
              <a:off x="1181100" y="1447800"/>
              <a:ext cx="1447800" cy="762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8" idx="5"/>
              <a:endCxn id="32" idx="1"/>
            </p:cNvCxnSpPr>
            <p:nvPr/>
          </p:nvCxnSpPr>
          <p:spPr>
            <a:xfrm rot="16200000" flipH="1">
              <a:off x="4646285" y="836285"/>
              <a:ext cx="461030" cy="4610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3"/>
              <a:endCxn id="31" idx="7"/>
            </p:cNvCxnSpPr>
            <p:nvPr/>
          </p:nvCxnSpPr>
          <p:spPr>
            <a:xfrm rot="5400000">
              <a:off x="3693785" y="721985"/>
              <a:ext cx="461030" cy="6896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8" idx="4"/>
              <a:endCxn id="37" idx="0"/>
            </p:cNvCxnSpPr>
            <p:nvPr/>
          </p:nvCxnSpPr>
          <p:spPr>
            <a:xfrm rot="5400000">
              <a:off x="3771900" y="1524000"/>
              <a:ext cx="1295400" cy="7620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7" idx="7"/>
              <a:endCxn id="32" idx="3"/>
            </p:cNvCxnSpPr>
            <p:nvPr/>
          </p:nvCxnSpPr>
          <p:spPr>
            <a:xfrm rot="5400000" flipH="1" flipV="1">
              <a:off x="4531985" y="1712585"/>
              <a:ext cx="613430" cy="5372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0" idx="4"/>
              <a:endCxn id="39" idx="0"/>
            </p:cNvCxnSpPr>
            <p:nvPr/>
          </p:nvCxnSpPr>
          <p:spPr>
            <a:xfrm rot="5400000">
              <a:off x="190500" y="1371600"/>
              <a:ext cx="609600" cy="1524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ight Arrow 60"/>
          <p:cNvSpPr/>
          <p:nvPr/>
        </p:nvSpPr>
        <p:spPr bwMode="auto">
          <a:xfrm>
            <a:off x="4572000" y="2514600"/>
            <a:ext cx="609600" cy="152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38200" y="1828800"/>
            <a:ext cx="2438400" cy="16764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819400" y="1905000"/>
            <a:ext cx="1676400" cy="160020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37338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Each edge is involved in only one relation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Partition edges into disjoint sets</a:t>
            </a:r>
          </a:p>
          <a:p>
            <a:endParaRPr lang="en-US" dirty="0"/>
          </a:p>
        </p:txBody>
      </p:sp>
      <p:graphicFrame>
        <p:nvGraphicFramePr>
          <p:cNvPr id="66" name="Content Placeholder 31"/>
          <p:cNvGraphicFramePr>
            <a:graphicFrameLocks/>
          </p:cNvGraphicFramePr>
          <p:nvPr/>
        </p:nvGraphicFramePr>
        <p:xfrm>
          <a:off x="5334000" y="3657600"/>
          <a:ext cx="3352800" cy="30784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117600"/>
                <a:gridCol w="1117600"/>
                <a:gridCol w="1117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Actors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Social</a:t>
                      </a:r>
                      <a:r>
                        <a:rPr lang="en-US" sz="1600" baseline="0" dirty="0" smtClean="0"/>
                        <a:t> Dimensions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565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" name="Down Arrow 66"/>
          <p:cNvSpPr/>
          <p:nvPr/>
        </p:nvSpPr>
        <p:spPr bwMode="auto">
          <a:xfrm>
            <a:off x="7086600" y="3200400"/>
            <a:ext cx="152400" cy="304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1371600" y="5791200"/>
            <a:ext cx="29718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Guaranteed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Sparse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Representation</a:t>
            </a:r>
          </a:p>
        </p:txBody>
      </p:sp>
      <p:sp>
        <p:nvSpPr>
          <p:cNvPr id="74" name="Right Arrow 73"/>
          <p:cNvSpPr/>
          <p:nvPr/>
        </p:nvSpPr>
        <p:spPr bwMode="auto">
          <a:xfrm rot="10800000">
            <a:off x="4648200" y="60960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7" grpId="0" animBg="1"/>
      <p:bldP spid="72" grpId="0" animBg="1"/>
      <p:bldP spid="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Sparsity</a:t>
            </a:r>
            <a:r>
              <a:rPr lang="en-US" dirty="0" smtClean="0"/>
              <a:t> of Social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432675" cy="4114800"/>
          </a:xfrm>
        </p:spPr>
        <p:txBody>
          <a:bodyPr/>
          <a:lstStyle/>
          <a:p>
            <a:r>
              <a:rPr lang="en-US" sz="2400" dirty="0" smtClean="0"/>
              <a:t>Power law distribution in large-scale  social networks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4" action="ppaction://hlinksldjump"/>
              </a:rPr>
              <a:t>Density </a:t>
            </a:r>
            <a:r>
              <a:rPr lang="en-US" sz="2400" dirty="0" err="1" smtClean="0">
                <a:hlinkClick r:id="rId4" action="ppaction://hlinksldjump"/>
              </a:rPr>
              <a:t>Upperbound</a:t>
            </a:r>
            <a:r>
              <a:rPr lang="en-US" sz="2400" dirty="0" smtClean="0"/>
              <a:t> (More details in the paper)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E.g. YouTube network</a:t>
            </a:r>
          </a:p>
          <a:p>
            <a:pPr lvl="1"/>
            <a:r>
              <a:rPr lang="en-US" sz="2000" dirty="0" smtClean="0"/>
              <a:t>1, 128, 499 nodes, 2, 990, 443 edges, </a:t>
            </a:r>
          </a:p>
          <a:p>
            <a:pPr lvl="1"/>
            <a:r>
              <a:rPr lang="en-US" sz="2000" dirty="0" smtClean="0"/>
              <a:t>Extracting 1,000 social dimensions</a:t>
            </a:r>
          </a:p>
          <a:p>
            <a:pPr lvl="1"/>
            <a:r>
              <a:rPr lang="en-US" sz="2000" dirty="0" smtClean="0"/>
              <a:t>Density is </a:t>
            </a:r>
            <a:r>
              <a:rPr lang="en-US" sz="2000" dirty="0" err="1" smtClean="0"/>
              <a:t>upperbounded</a:t>
            </a:r>
            <a:r>
              <a:rPr lang="en-US" sz="2000" dirty="0" smtClean="0"/>
              <a:t> by </a:t>
            </a:r>
            <a:r>
              <a:rPr lang="en-US" sz="2000" dirty="0" smtClean="0">
                <a:solidFill>
                  <a:srgbClr val="FF0000"/>
                </a:solidFill>
              </a:rPr>
              <a:t>0.54%. 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Less than 6 among 1000 entries are non-zero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429000"/>
            <a:ext cx="3190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91200" y="4648200"/>
          <a:ext cx="990600" cy="308187"/>
        </p:xfrm>
        <a:graphic>
          <a:graphicData uri="http://schemas.openxmlformats.org/presentationml/2006/ole">
            <p:oleObj spid="_x0000_s38914" name="Equation" r:id="rId6" imgW="571320" imgH="177480" progId="Equation.3">
              <p:embed/>
            </p:oleObj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EdgeCluster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143000" y="1905000"/>
            <a:ext cx="3200400" cy="1524000"/>
            <a:chOff x="152400" y="228600"/>
            <a:chExt cx="5410200" cy="2514600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1219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24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29200" y="12192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5" idx="6"/>
              <a:endCxn id="6" idx="2"/>
            </p:cNvCxnSpPr>
            <p:nvPr/>
          </p:nvCxnSpPr>
          <p:spPr>
            <a:xfrm>
              <a:off x="1752600" y="1485900"/>
              <a:ext cx="1371600" cy="1588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stCxn id="6" idx="6"/>
              <a:endCxn id="7" idx="2"/>
            </p:cNvCxnSpPr>
            <p:nvPr/>
          </p:nvCxnSpPr>
          <p:spPr>
            <a:xfrm>
              <a:off x="3657600" y="1485900"/>
              <a:ext cx="1371600" cy="1588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676400" y="22098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600200" y="228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22098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191000" y="3810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" y="1752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04800" y="609600"/>
              <a:ext cx="533400" cy="533400"/>
            </a:xfrm>
            <a:prstGeom prst="ellips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>
              <a:stCxn id="15" idx="6"/>
              <a:endCxn id="11" idx="2"/>
            </p:cNvCxnSpPr>
            <p:nvPr/>
          </p:nvCxnSpPr>
          <p:spPr>
            <a:xfrm flipV="1">
              <a:off x="838200" y="495300"/>
              <a:ext cx="762000" cy="3810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11" idx="6"/>
              <a:endCxn id="6" idx="1"/>
            </p:cNvCxnSpPr>
            <p:nvPr/>
          </p:nvCxnSpPr>
          <p:spPr>
            <a:xfrm>
              <a:off x="2133600" y="495300"/>
              <a:ext cx="1068715" cy="8020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Straight Connector 17"/>
            <p:cNvCxnSpPr>
              <a:stCxn id="6" idx="3"/>
              <a:endCxn id="10" idx="7"/>
            </p:cNvCxnSpPr>
            <p:nvPr/>
          </p:nvCxnSpPr>
          <p:spPr>
            <a:xfrm rot="5400000">
              <a:off x="2360285" y="1445885"/>
              <a:ext cx="613430" cy="10706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15" idx="5"/>
              <a:endCxn id="5" idx="1"/>
            </p:cNvCxnSpPr>
            <p:nvPr/>
          </p:nvCxnSpPr>
          <p:spPr>
            <a:xfrm rot="16200000" flipH="1">
              <a:off x="912485" y="912485"/>
              <a:ext cx="232430" cy="5372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>
              <a:stCxn id="14" idx="6"/>
              <a:endCxn id="5" idx="3"/>
            </p:cNvCxnSpPr>
            <p:nvPr/>
          </p:nvCxnSpPr>
          <p:spPr>
            <a:xfrm flipV="1">
              <a:off x="685800" y="1674485"/>
              <a:ext cx="611515" cy="3448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10" idx="2"/>
              <a:endCxn id="14" idx="6"/>
            </p:cNvCxnSpPr>
            <p:nvPr/>
          </p:nvCxnSpPr>
          <p:spPr>
            <a:xfrm rot="10800000">
              <a:off x="685800" y="2019300"/>
              <a:ext cx="990600" cy="457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>
              <a:stCxn id="5" idx="4"/>
              <a:endCxn id="10" idx="1"/>
            </p:cNvCxnSpPr>
            <p:nvPr/>
          </p:nvCxnSpPr>
          <p:spPr>
            <a:xfrm rot="16200000" flipH="1">
              <a:off x="1352550" y="1885949"/>
              <a:ext cx="535315" cy="268615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>
              <a:stCxn id="11" idx="4"/>
              <a:endCxn id="10" idx="0"/>
            </p:cNvCxnSpPr>
            <p:nvPr/>
          </p:nvCxnSpPr>
          <p:spPr>
            <a:xfrm rot="16200000" flipH="1">
              <a:off x="1181100" y="1447800"/>
              <a:ext cx="1447800" cy="76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Straight Connector 23"/>
            <p:cNvCxnSpPr>
              <a:stCxn id="13" idx="5"/>
              <a:endCxn id="7" idx="1"/>
            </p:cNvCxnSpPr>
            <p:nvPr/>
          </p:nvCxnSpPr>
          <p:spPr>
            <a:xfrm rot="16200000" flipH="1">
              <a:off x="4646285" y="836285"/>
              <a:ext cx="461030" cy="4610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>
              <a:stCxn id="13" idx="3"/>
              <a:endCxn id="6" idx="7"/>
            </p:cNvCxnSpPr>
            <p:nvPr/>
          </p:nvCxnSpPr>
          <p:spPr>
            <a:xfrm rot="5400000">
              <a:off x="3693785" y="721985"/>
              <a:ext cx="461030" cy="6896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Connector 25"/>
            <p:cNvCxnSpPr>
              <a:stCxn id="13" idx="4"/>
              <a:endCxn id="12" idx="0"/>
            </p:cNvCxnSpPr>
            <p:nvPr/>
          </p:nvCxnSpPr>
          <p:spPr>
            <a:xfrm rot="5400000">
              <a:off x="3771900" y="1524000"/>
              <a:ext cx="1295400" cy="762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>
              <a:stCxn id="12" idx="7"/>
              <a:endCxn id="7" idx="3"/>
            </p:cNvCxnSpPr>
            <p:nvPr/>
          </p:nvCxnSpPr>
          <p:spPr>
            <a:xfrm rot="5400000" flipH="1" flipV="1">
              <a:off x="4531985" y="1712585"/>
              <a:ext cx="613430" cy="53723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>
              <a:stCxn id="15" idx="4"/>
              <a:endCxn id="14" idx="0"/>
            </p:cNvCxnSpPr>
            <p:nvPr/>
          </p:nvCxnSpPr>
          <p:spPr>
            <a:xfrm rot="5400000">
              <a:off x="190500" y="1371600"/>
              <a:ext cx="609600" cy="152400"/>
            </a:xfrm>
            <a:prstGeom prst="line">
              <a:avLst/>
            </a:prstGeom>
            <a:grpFill/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57"/>
          <p:cNvGrpSpPr/>
          <p:nvPr/>
        </p:nvGrpSpPr>
        <p:grpSpPr>
          <a:xfrm>
            <a:off x="5334000" y="1905000"/>
            <a:ext cx="3200400" cy="1447800"/>
            <a:chOff x="152400" y="228600"/>
            <a:chExt cx="5410200" cy="2514600"/>
          </a:xfrm>
          <a:noFill/>
        </p:grpSpPr>
        <p:sp>
          <p:nvSpPr>
            <p:cNvPr id="30" name="Oval 29"/>
            <p:cNvSpPr/>
            <p:nvPr/>
          </p:nvSpPr>
          <p:spPr>
            <a:xfrm>
              <a:off x="1219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124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029200" y="12192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>
              <a:stCxn id="30" idx="6"/>
              <a:endCxn id="31" idx="2"/>
            </p:cNvCxnSpPr>
            <p:nvPr/>
          </p:nvCxnSpPr>
          <p:spPr>
            <a:xfrm>
              <a:off x="1752600" y="1485900"/>
              <a:ext cx="1371600" cy="1588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1" idx="6"/>
              <a:endCxn id="32" idx="2"/>
            </p:cNvCxnSpPr>
            <p:nvPr/>
          </p:nvCxnSpPr>
          <p:spPr>
            <a:xfrm>
              <a:off x="3657600" y="1485900"/>
              <a:ext cx="1371600" cy="1588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76400" y="22098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00200" y="228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114800" y="22098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191000" y="3810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52400" y="1752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4800" y="609600"/>
              <a:ext cx="533400" cy="5334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>
              <a:stCxn id="40" idx="6"/>
              <a:endCxn id="36" idx="2"/>
            </p:cNvCxnSpPr>
            <p:nvPr/>
          </p:nvCxnSpPr>
          <p:spPr>
            <a:xfrm flipV="1">
              <a:off x="838200" y="495300"/>
              <a:ext cx="762000" cy="3810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6" idx="6"/>
              <a:endCxn id="31" idx="1"/>
            </p:cNvCxnSpPr>
            <p:nvPr/>
          </p:nvCxnSpPr>
          <p:spPr>
            <a:xfrm>
              <a:off x="2133600" y="495300"/>
              <a:ext cx="1068715" cy="8020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1" idx="3"/>
              <a:endCxn id="35" idx="7"/>
            </p:cNvCxnSpPr>
            <p:nvPr/>
          </p:nvCxnSpPr>
          <p:spPr>
            <a:xfrm rot="5400000">
              <a:off x="2360285" y="1445885"/>
              <a:ext cx="613430" cy="107063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5"/>
              <a:endCxn id="30" idx="1"/>
            </p:cNvCxnSpPr>
            <p:nvPr/>
          </p:nvCxnSpPr>
          <p:spPr>
            <a:xfrm rot="16200000" flipH="1">
              <a:off x="912485" y="912485"/>
              <a:ext cx="232430" cy="53723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9" idx="6"/>
              <a:endCxn id="30" idx="3"/>
            </p:cNvCxnSpPr>
            <p:nvPr/>
          </p:nvCxnSpPr>
          <p:spPr>
            <a:xfrm flipV="1">
              <a:off x="685800" y="1674485"/>
              <a:ext cx="611515" cy="3448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5" idx="2"/>
              <a:endCxn id="39" idx="6"/>
            </p:cNvCxnSpPr>
            <p:nvPr/>
          </p:nvCxnSpPr>
          <p:spPr>
            <a:xfrm rot="10800000">
              <a:off x="685800" y="2019300"/>
              <a:ext cx="990600" cy="4572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0" idx="4"/>
              <a:endCxn id="35" idx="1"/>
            </p:cNvCxnSpPr>
            <p:nvPr/>
          </p:nvCxnSpPr>
          <p:spPr>
            <a:xfrm rot="16200000" flipH="1">
              <a:off x="1352550" y="1885949"/>
              <a:ext cx="535315" cy="268615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6" idx="4"/>
              <a:endCxn id="35" idx="0"/>
            </p:cNvCxnSpPr>
            <p:nvPr/>
          </p:nvCxnSpPr>
          <p:spPr>
            <a:xfrm rot="16200000" flipH="1">
              <a:off x="1181100" y="1447800"/>
              <a:ext cx="1447800" cy="762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8" idx="5"/>
              <a:endCxn id="32" idx="1"/>
            </p:cNvCxnSpPr>
            <p:nvPr/>
          </p:nvCxnSpPr>
          <p:spPr>
            <a:xfrm rot="16200000" flipH="1">
              <a:off x="4646285" y="836285"/>
              <a:ext cx="461030" cy="4610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3"/>
              <a:endCxn id="31" idx="7"/>
            </p:cNvCxnSpPr>
            <p:nvPr/>
          </p:nvCxnSpPr>
          <p:spPr>
            <a:xfrm rot="5400000">
              <a:off x="3693785" y="721985"/>
              <a:ext cx="461030" cy="6896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8" idx="4"/>
              <a:endCxn id="37" idx="0"/>
            </p:cNvCxnSpPr>
            <p:nvPr/>
          </p:nvCxnSpPr>
          <p:spPr>
            <a:xfrm rot="5400000">
              <a:off x="3771900" y="1524000"/>
              <a:ext cx="1295400" cy="7620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7" idx="7"/>
              <a:endCxn id="32" idx="3"/>
            </p:cNvCxnSpPr>
            <p:nvPr/>
          </p:nvCxnSpPr>
          <p:spPr>
            <a:xfrm rot="5400000" flipH="1" flipV="1">
              <a:off x="4531985" y="1712585"/>
              <a:ext cx="613430" cy="537230"/>
            </a:xfrm>
            <a:prstGeom prst="line">
              <a:avLst/>
            </a:prstGeom>
            <a:grpFill/>
            <a:ln w="317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0" idx="4"/>
              <a:endCxn id="39" idx="0"/>
            </p:cNvCxnSpPr>
            <p:nvPr/>
          </p:nvCxnSpPr>
          <p:spPr>
            <a:xfrm rot="5400000">
              <a:off x="190500" y="1371600"/>
              <a:ext cx="609600" cy="152400"/>
            </a:xfrm>
            <a:prstGeom prst="line">
              <a:avLst/>
            </a:prstGeom>
            <a:grpFill/>
            <a:ln w="317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267200"/>
            <a:ext cx="3581400" cy="162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2057400" y="5943600"/>
            <a:ext cx="1891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Edge-Centric View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715000" y="4876800"/>
            <a:ext cx="27408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Disjoint Partition Algorithm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(like </a:t>
            </a:r>
            <a:r>
              <a:rPr lang="en-US" dirty="0" smtClean="0">
                <a:solidFill>
                  <a:srgbClr val="FF0000"/>
                </a:solidFill>
              </a:rPr>
              <a:t>k-means clustering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 bwMode="auto">
          <a:xfrm>
            <a:off x="2743200" y="3429000"/>
            <a:ext cx="304800" cy="838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ight Arrow 58"/>
          <p:cNvSpPr/>
          <p:nvPr/>
        </p:nvSpPr>
        <p:spPr bwMode="auto">
          <a:xfrm>
            <a:off x="4800600" y="5105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Down Arrow 59"/>
          <p:cNvSpPr/>
          <p:nvPr/>
        </p:nvSpPr>
        <p:spPr bwMode="auto">
          <a:xfrm rot="10800000">
            <a:off x="6934200" y="3505200"/>
            <a:ext cx="304800" cy="1219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ight Arrow 60"/>
          <p:cNvSpPr/>
          <p:nvPr/>
        </p:nvSpPr>
        <p:spPr bwMode="auto">
          <a:xfrm>
            <a:off x="4572000" y="2514600"/>
            <a:ext cx="609600" cy="152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838200" y="1828800"/>
            <a:ext cx="2438400" cy="16764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819400" y="1905000"/>
            <a:ext cx="1676400" cy="160020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exploiting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r>
              <a:rPr lang="en-US" sz="2400" dirty="0" smtClean="0"/>
              <a:t>Apply k-means algorithm to partition edges</a:t>
            </a:r>
          </a:p>
          <a:p>
            <a:pPr lvl="1"/>
            <a:r>
              <a:rPr lang="en-US" sz="2000" dirty="0" smtClean="0"/>
              <a:t>Millions of edges are the norm</a:t>
            </a:r>
          </a:p>
          <a:p>
            <a:pPr lvl="1"/>
            <a:r>
              <a:rPr lang="en-US" sz="2000" dirty="0" smtClean="0"/>
              <a:t>Need a </a:t>
            </a:r>
            <a:r>
              <a:rPr lang="en-US" sz="2000" dirty="0" smtClean="0">
                <a:solidFill>
                  <a:srgbClr val="FF0000"/>
                </a:solidFill>
              </a:rPr>
              <a:t>scalable and efficient</a:t>
            </a:r>
            <a:r>
              <a:rPr lang="en-US" sz="2000" dirty="0" smtClean="0"/>
              <a:t> k-means implementation</a:t>
            </a:r>
          </a:p>
          <a:p>
            <a:r>
              <a:rPr lang="en-US" sz="2400" dirty="0" smtClean="0"/>
              <a:t>Exploit the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 of edge-centric data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784225" lvl="1" indent="-342900">
              <a:buFont typeface="Wingdings" pitchFamily="2" charset="2"/>
              <a:buChar char="v"/>
            </a:pPr>
            <a:endParaRPr lang="en-US" sz="2000" dirty="0" smtClean="0"/>
          </a:p>
          <a:p>
            <a:pPr marL="784225" lvl="1" indent="-342900">
              <a:buFont typeface="Wingdings" pitchFamily="2" charset="2"/>
              <a:buChar char="v"/>
            </a:pPr>
            <a:r>
              <a:rPr lang="en-US" sz="1800" dirty="0" smtClean="0"/>
              <a:t>Build feature-instance mapping (</a:t>
            </a:r>
            <a:r>
              <a:rPr lang="en-US" sz="1800" dirty="0" smtClean="0">
                <a:solidFill>
                  <a:srgbClr val="3333FF"/>
                </a:solidFill>
              </a:rPr>
              <a:t>like inverse-index table in IR</a:t>
            </a:r>
            <a:r>
              <a:rPr lang="en-US" sz="1800" dirty="0" smtClean="0"/>
              <a:t>)</a:t>
            </a:r>
          </a:p>
          <a:p>
            <a:pPr marL="784225" lvl="1" indent="-342900">
              <a:buFont typeface="Wingdings" pitchFamily="2" charset="2"/>
              <a:buChar char="v"/>
            </a:pPr>
            <a:r>
              <a:rPr lang="en-US" sz="1800" dirty="0" smtClean="0"/>
              <a:t>Only compute the distance between a </a:t>
            </a:r>
            <a:r>
              <a:rPr lang="en-US" sz="1800" dirty="0" err="1" smtClean="0"/>
              <a:t>centroid</a:t>
            </a:r>
            <a:r>
              <a:rPr lang="en-US" sz="1800" dirty="0" smtClean="0"/>
              <a:t> to those relevant instances with sharing features</a:t>
            </a:r>
          </a:p>
          <a:p>
            <a:pPr marL="784225" lvl="1" indent="-342900">
              <a:buFont typeface="Wingdings" pitchFamily="2" charset="2"/>
              <a:buChar char="v"/>
            </a:pPr>
            <a:r>
              <a:rPr lang="en-US" sz="2400" dirty="0" smtClean="0"/>
              <a:t>please refer to paper for details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81400"/>
            <a:ext cx="3581400" cy="162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 bwMode="auto">
          <a:xfrm>
            <a:off x="5867400" y="3429000"/>
            <a:ext cx="3276600" cy="1371600"/>
          </a:xfrm>
          <a:prstGeom prst="cloudCallout">
            <a:avLst>
              <a:gd name="adj1" fmla="val -48619"/>
              <a:gd name="adj2" fmla="val 5617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Each data instance has only two features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 of </a:t>
            </a:r>
            <a:r>
              <a:rPr lang="en-US" sz="3600" dirty="0" err="1" smtClean="0"/>
              <a:t>EdgeCluster</a:t>
            </a:r>
            <a:r>
              <a:rPr lang="en-US" sz="3600" dirty="0" smtClean="0"/>
              <a:t>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k-means algorithm to partition edges into disjoint sets</a:t>
            </a:r>
          </a:p>
          <a:p>
            <a:pPr marL="906462" lvl="1" indent="-457200">
              <a:buFont typeface="+mj-lt"/>
              <a:buAutoNum type="arabicPeriod"/>
            </a:pPr>
            <a:r>
              <a:rPr lang="en-US" sz="2400" dirty="0" smtClean="0"/>
              <a:t>One actor can be assigned to multiple affiliations</a:t>
            </a:r>
          </a:p>
          <a:p>
            <a:pPr marL="906462" lvl="1" indent="-457200">
              <a:buFont typeface="+mj-lt"/>
              <a:buAutoNum type="arabicPeriod"/>
            </a:pPr>
            <a:r>
              <a:rPr lang="en-US" sz="2400" dirty="0" smtClean="0"/>
              <a:t>Sparse (Theoretically Guaranteed)</a:t>
            </a:r>
          </a:p>
          <a:p>
            <a:pPr marL="906462" lvl="1" indent="-457200">
              <a:buFont typeface="+mj-lt"/>
              <a:buAutoNum type="arabicPeriod"/>
            </a:pPr>
            <a:r>
              <a:rPr lang="en-US" sz="2400" dirty="0" smtClean="0"/>
              <a:t>Scalable via k-means variant</a:t>
            </a:r>
          </a:p>
          <a:p>
            <a:pPr marL="1347788" lvl="2" indent="-457200"/>
            <a:r>
              <a:rPr lang="en-US" dirty="0" smtClean="0"/>
              <a:t>Space: O(</a:t>
            </a:r>
            <a:r>
              <a:rPr lang="en-US" dirty="0" err="1" smtClean="0"/>
              <a:t>n+m</a:t>
            </a:r>
            <a:r>
              <a:rPr lang="en-US" dirty="0" smtClean="0"/>
              <a:t>) </a:t>
            </a:r>
          </a:p>
          <a:p>
            <a:pPr marL="1347788" lvl="2" indent="-457200"/>
            <a:r>
              <a:rPr lang="en-US" dirty="0" smtClean="0"/>
              <a:t>Time: O(m) </a:t>
            </a:r>
          </a:p>
          <a:p>
            <a:pPr marL="963612" lvl="1" indent="-514350">
              <a:buFont typeface="+mj-lt"/>
              <a:buAutoNum type="arabicPeriod"/>
            </a:pPr>
            <a:r>
              <a:rPr lang="en-US" dirty="0" smtClean="0"/>
              <a:t>Easy to update with new edges and nodes</a:t>
            </a:r>
          </a:p>
          <a:p>
            <a:pPr marL="1347788" lvl="2" indent="-457200"/>
            <a:r>
              <a:rPr lang="en-US" dirty="0" smtClean="0"/>
              <a:t>Simply update the </a:t>
            </a:r>
            <a:r>
              <a:rPr lang="en-US" dirty="0" err="1" smtClean="0"/>
              <a:t>centroids</a:t>
            </a:r>
            <a:endParaRPr lang="en-US" dirty="0" smtClean="0"/>
          </a:p>
          <a:p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Questions to investigate:</a:t>
            </a:r>
          </a:p>
          <a:p>
            <a:pPr lvl="1"/>
            <a:r>
              <a:rPr lang="en-US" sz="2400" dirty="0" smtClean="0"/>
              <a:t>Comparable performance with existing methods (dense social dimensions) ?</a:t>
            </a:r>
          </a:p>
          <a:p>
            <a:pPr lvl="1"/>
            <a:r>
              <a:rPr lang="en-US" sz="2400" dirty="0" err="1" smtClean="0"/>
              <a:t>Sparsity</a:t>
            </a:r>
            <a:r>
              <a:rPr lang="en-US" sz="2400" dirty="0" smtClean="0"/>
              <a:t> of social dimensions? </a:t>
            </a:r>
          </a:p>
          <a:p>
            <a:pPr lvl="1"/>
            <a:r>
              <a:rPr lang="en-US" sz="2400" dirty="0" smtClean="0"/>
              <a:t>Scalability? </a:t>
            </a:r>
          </a:p>
          <a:p>
            <a:r>
              <a:rPr lang="en-US" sz="2800" dirty="0" smtClean="0"/>
              <a:t>Social Media Data Sets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Blog Catalog</a:t>
            </a:r>
            <a:r>
              <a:rPr lang="en-US" sz="2400" dirty="0" smtClean="0"/>
              <a:t>: 10K nodes, 333K links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Flickr</a:t>
            </a:r>
            <a:r>
              <a:rPr lang="en-US" sz="2400" dirty="0" smtClean="0"/>
              <a:t>:              80K nodes,    6M links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YouTube</a:t>
            </a:r>
            <a:r>
              <a:rPr lang="en-US" sz="2400" dirty="0" smtClean="0"/>
              <a:t>:    1.1 M nodes,    3M links</a:t>
            </a:r>
          </a:p>
          <a:p>
            <a:r>
              <a:rPr lang="en-US" sz="2800" dirty="0" smtClean="0"/>
              <a:t>Use blog category or group subscriptions as behavior labels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52400" y="1752600"/>
          <a:ext cx="4191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495800" y="1676400"/>
          <a:ext cx="464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2819400"/>
            <a:ext cx="129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EdgeCluster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113461" y="3048000"/>
            <a:ext cx="103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ModMax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038600"/>
            <a:ext cx="134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NodeCluster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 bwMode="auto">
          <a:xfrm rot="16200000" flipH="1">
            <a:off x="6832560" y="3098760"/>
            <a:ext cx="87868" cy="267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143000" y="2743200"/>
            <a:ext cx="1293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EdgeCluster</a:t>
            </a:r>
            <a:endParaRPr lang="en-US" dirty="0" smtClean="0"/>
          </a:p>
          <a:p>
            <a:r>
              <a:rPr lang="en-US" dirty="0" err="1" smtClean="0"/>
              <a:t>ModMax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4812268"/>
            <a:ext cx="134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NodeCluster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YouTube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33400" y="16764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7162800" y="3886200"/>
            <a:ext cx="1371600" cy="533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Sparsity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1" y="1828800"/>
          <a:ext cx="7620001" cy="4709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87027"/>
                <a:gridCol w="1822974"/>
                <a:gridCol w="1905000"/>
                <a:gridCol w="1905000"/>
              </a:tblGrid>
              <a:tr h="127470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500</a:t>
                      </a:r>
                      <a:r>
                        <a:rPr lang="en-US" sz="2400" baseline="0" dirty="0" smtClean="0"/>
                        <a:t>  social dimensions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BlogCatalog</a:t>
                      </a:r>
                      <a:r>
                        <a:rPr lang="en-US" sz="2400" dirty="0" smtClean="0"/>
                        <a:t> (10k)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Flickr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(80k)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YouTube (1M)</a:t>
                      </a:r>
                      <a:endParaRPr lang="en-US" sz="2400" dirty="0"/>
                    </a:p>
                  </a:txBody>
                  <a:tcPr/>
                </a:tc>
              </a:tr>
              <a:tr h="8463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ModMax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41.2MB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322.1MB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4.6GB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63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EdgeCluster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4.9MB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44.8MB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39.9MB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95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Reduction Rate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86%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99%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</a:tr>
              <a:tr h="8463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Density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7%</a:t>
                      </a:r>
                      <a:endParaRPr lang="en-US" sz="2400" dirty="0"/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0.4%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Scalability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1" y="2209800"/>
          <a:ext cx="7543800" cy="27444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67156"/>
                <a:gridCol w="1804744"/>
                <a:gridCol w="1885950"/>
                <a:gridCol w="1885950"/>
              </a:tblGrid>
              <a:tr h="117157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BlogCatalog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nodes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333k links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Flickr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algn="ctr"/>
                      <a:r>
                        <a:rPr lang="en-US" sz="2400" dirty="0" smtClean="0"/>
                        <a:t>80k</a:t>
                      </a:r>
                      <a:r>
                        <a:rPr lang="en-US" sz="2400" baseline="0" dirty="0" smtClean="0"/>
                        <a:t> nodes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6M links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YouTube</a:t>
                      </a:r>
                    </a:p>
                    <a:p>
                      <a:pPr algn="ctr"/>
                      <a:r>
                        <a:rPr lang="en-US" sz="2400" dirty="0" smtClean="0"/>
                        <a:t>1M</a:t>
                      </a:r>
                      <a:r>
                        <a:rPr lang="en-US" sz="2400" baseline="0" dirty="0" smtClean="0"/>
                        <a:t> nodes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3M links</a:t>
                      </a:r>
                      <a:endParaRPr lang="en-US" sz="2400" dirty="0"/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ModMax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194.4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minutes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N/A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78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EdgeCluster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357.8</a:t>
                      </a:r>
                      <a:r>
                        <a:rPr lang="en-US" sz="2400" baseline="0" dirty="0" smtClean="0"/>
                        <a:t> sec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 hours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10mins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61275" cy="4114800"/>
          </a:xfrm>
        </p:spPr>
        <p:txBody>
          <a:bodyPr/>
          <a:lstStyle/>
          <a:p>
            <a:r>
              <a:rPr lang="en-US" sz="2800" dirty="0" smtClean="0"/>
              <a:t>Examples of Behavior</a:t>
            </a:r>
          </a:p>
          <a:p>
            <a:pPr lvl="1"/>
            <a:r>
              <a:rPr lang="en-US" sz="2400" dirty="0" smtClean="0"/>
              <a:t>Joining a sports club</a:t>
            </a:r>
          </a:p>
          <a:p>
            <a:pPr lvl="1"/>
            <a:r>
              <a:rPr lang="en-US" sz="2400" dirty="0" smtClean="0"/>
              <a:t>Buying some products</a:t>
            </a:r>
          </a:p>
          <a:p>
            <a:pPr lvl="1"/>
            <a:r>
              <a:rPr lang="en-US" sz="2400" dirty="0" smtClean="0"/>
              <a:t>Becoming interested in a topic</a:t>
            </a:r>
          </a:p>
          <a:p>
            <a:pPr lvl="1"/>
            <a:r>
              <a:rPr lang="en-US" sz="2400" dirty="0" smtClean="0"/>
              <a:t>Voting for a presidential candidate</a:t>
            </a:r>
          </a:p>
          <a:p>
            <a:r>
              <a:rPr lang="en-US" sz="2800" dirty="0" smtClean="0"/>
              <a:t>Collective Behavior</a:t>
            </a:r>
          </a:p>
          <a:p>
            <a:pPr lvl="1"/>
            <a:r>
              <a:rPr lang="en-US" sz="2400" dirty="0" smtClean="0"/>
              <a:t>Behavior in a social network environment</a:t>
            </a:r>
          </a:p>
          <a:p>
            <a:pPr lvl="1"/>
            <a:r>
              <a:rPr lang="en-US" sz="2400" dirty="0" smtClean="0"/>
              <a:t>Behavior correlation between connected actors</a:t>
            </a:r>
          </a:p>
          <a:p>
            <a:r>
              <a:rPr lang="en-US" sz="2800" dirty="0" smtClean="0"/>
              <a:t>Particularly in social media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828800"/>
            <a:ext cx="7661275" cy="4267200"/>
          </a:xfrm>
        </p:spPr>
        <p:txBody>
          <a:bodyPr/>
          <a:lstStyle/>
          <a:p>
            <a:r>
              <a:rPr lang="en-US" sz="2400" dirty="0" smtClean="0"/>
              <a:t>Contributions: </a:t>
            </a:r>
          </a:p>
          <a:p>
            <a:pPr lvl="1"/>
            <a:r>
              <a:rPr lang="en-US" sz="2000" dirty="0" smtClean="0"/>
              <a:t>Propose a novel </a:t>
            </a:r>
            <a:r>
              <a:rPr lang="en-US" sz="2000" dirty="0" err="1" smtClean="0"/>
              <a:t>EdgeCluster</a:t>
            </a:r>
            <a:r>
              <a:rPr lang="en-US" sz="2000" dirty="0" smtClean="0"/>
              <a:t> algorithm to extract sparse social dimensions for classification</a:t>
            </a:r>
          </a:p>
          <a:p>
            <a:pPr lvl="1"/>
            <a:r>
              <a:rPr lang="en-US" sz="2000" dirty="0" smtClean="0"/>
              <a:t>Develop a k-means algorithm via exploiting the </a:t>
            </a:r>
            <a:r>
              <a:rPr lang="en-US" sz="2000" dirty="0" err="1" smtClean="0"/>
              <a:t>sparsity</a:t>
            </a:r>
            <a:endParaRPr lang="en-US" sz="2000" dirty="0" smtClean="0"/>
          </a:p>
          <a:p>
            <a:r>
              <a:rPr lang="en-US" sz="2400" dirty="0" smtClean="0"/>
              <a:t>Core Idea: </a:t>
            </a:r>
            <a:r>
              <a:rPr lang="en-US" sz="2400" dirty="0" smtClean="0">
                <a:solidFill>
                  <a:srgbClr val="FF0000"/>
                </a:solidFill>
              </a:rPr>
              <a:t>Partition </a:t>
            </a:r>
            <a:r>
              <a:rPr lang="en-US" sz="2400" b="1" dirty="0" smtClean="0">
                <a:solidFill>
                  <a:srgbClr val="FF0000"/>
                </a:solidFill>
              </a:rPr>
              <a:t>edges</a:t>
            </a:r>
            <a:r>
              <a:rPr lang="en-US" sz="2400" dirty="0" smtClean="0">
                <a:solidFill>
                  <a:srgbClr val="FF0000"/>
                </a:solidFill>
              </a:rPr>
              <a:t> into disjoint sets</a:t>
            </a:r>
          </a:p>
          <a:p>
            <a:pPr lvl="1"/>
            <a:r>
              <a:rPr lang="en-US" sz="2000" dirty="0" smtClean="0"/>
              <a:t>Actors are allowed to participate in multiple affiliations</a:t>
            </a:r>
          </a:p>
          <a:p>
            <a:pPr lvl="1"/>
            <a:r>
              <a:rPr lang="en-US" sz="2000" dirty="0" smtClean="0"/>
              <a:t>Representation becomes sparse  with theoretical justification</a:t>
            </a:r>
          </a:p>
          <a:p>
            <a:pPr lvl="1"/>
            <a:r>
              <a:rPr lang="en-US" sz="2000" dirty="0" smtClean="0"/>
              <a:t>Time and space complexity is linear </a:t>
            </a:r>
          </a:p>
          <a:p>
            <a:r>
              <a:rPr lang="en-US" sz="2400" dirty="0" smtClean="0"/>
              <a:t>Performance is comparable to dense social dimensions</a:t>
            </a:r>
          </a:p>
          <a:p>
            <a:r>
              <a:rPr lang="en-US" sz="2400" dirty="0" smtClean="0"/>
              <a:t>Can be applied to sparse networks of colossal size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1 M network finished in 10 minutes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50MB memory space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7696200" cy="2438400"/>
          </a:xfrm>
        </p:spPr>
        <p:txBody>
          <a:bodyPr/>
          <a:lstStyle/>
          <a:p>
            <a:r>
              <a:rPr lang="en-US" sz="2400" dirty="0" smtClean="0"/>
              <a:t>Data sets and code are available at </a:t>
            </a:r>
            <a:r>
              <a:rPr lang="en-US" sz="2400" dirty="0" smtClean="0">
                <a:solidFill>
                  <a:srgbClr val="FF0000"/>
                </a:solidFill>
              </a:rPr>
              <a:t>Lei Tang</a:t>
            </a:r>
            <a:r>
              <a:rPr lang="en-US" sz="2400" dirty="0" smtClean="0"/>
              <a:t>’s homepage.  </a:t>
            </a:r>
          </a:p>
          <a:p>
            <a:r>
              <a:rPr lang="en-US" sz="2400" dirty="0" smtClean="0"/>
              <a:t>http://www.public.asu.edu/~ltang9/</a:t>
            </a:r>
          </a:p>
          <a:p>
            <a:r>
              <a:rPr lang="en-US" sz="2400" dirty="0" smtClean="0"/>
              <a:t>(or Just search Lei Tang)</a:t>
            </a:r>
          </a:p>
          <a:p>
            <a:endParaRPr lang="en-US" sz="2400" dirty="0" smtClean="0"/>
          </a:p>
          <a:p>
            <a:r>
              <a:rPr lang="en-US" sz="2400" dirty="0" smtClean="0"/>
              <a:t>Acknowledgement: AFOSR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61275" cy="4114800"/>
          </a:xfrm>
        </p:spPr>
        <p:txBody>
          <a:bodyPr/>
          <a:lstStyle/>
          <a:p>
            <a:r>
              <a:rPr lang="en-US" sz="2400" dirty="0" smtClean="0"/>
              <a:t>Lei Tang and </a:t>
            </a:r>
            <a:r>
              <a:rPr lang="en-US" sz="2400" dirty="0" err="1" smtClean="0"/>
              <a:t>Huan</a:t>
            </a:r>
            <a:r>
              <a:rPr lang="en-US" sz="2400" dirty="0" smtClean="0"/>
              <a:t> Liu. </a:t>
            </a:r>
            <a:r>
              <a:rPr lang="en-US" sz="2400" i="1" dirty="0" smtClean="0"/>
              <a:t>Scalable Learning of Collective Behavior based on Sparse Social Dimensions</a:t>
            </a:r>
            <a:r>
              <a:rPr lang="en-US" sz="2400" dirty="0" smtClean="0"/>
              <a:t>. In CIKM’09, 2009. </a:t>
            </a:r>
          </a:p>
          <a:p>
            <a:r>
              <a:rPr lang="en-US" sz="2400" dirty="0" smtClean="0"/>
              <a:t>Lei Tang and </a:t>
            </a:r>
            <a:r>
              <a:rPr lang="en-US" sz="2400" dirty="0" err="1" smtClean="0"/>
              <a:t>Huan</a:t>
            </a:r>
            <a:r>
              <a:rPr lang="en-US" sz="2400" dirty="0" smtClean="0"/>
              <a:t> Liu. </a:t>
            </a:r>
            <a:r>
              <a:rPr lang="en-US" sz="2400" i="1" dirty="0" smtClean="0"/>
              <a:t>Relational Learning via Latent Social Dimensions</a:t>
            </a:r>
            <a:r>
              <a:rPr lang="en-US" sz="2400" dirty="0" smtClean="0"/>
              <a:t>. In KDD’09, Pages 817–826, 2009. </a:t>
            </a:r>
          </a:p>
          <a:p>
            <a:r>
              <a:rPr lang="en-US" sz="2400" dirty="0" err="1" smtClean="0"/>
              <a:t>Macskassy</a:t>
            </a:r>
            <a:r>
              <a:rPr lang="en-US" sz="2400" dirty="0" smtClean="0"/>
              <a:t>, S. A. and Provost, F.  </a:t>
            </a:r>
            <a:r>
              <a:rPr lang="en-US" sz="2400" i="1" dirty="0" smtClean="0"/>
              <a:t>Classification in Networked Data: A Toolkit and a </a:t>
            </a:r>
            <a:r>
              <a:rPr lang="en-US" sz="2400" i="1" dirty="0" err="1" smtClean="0"/>
              <a:t>Univariate</a:t>
            </a:r>
            <a:r>
              <a:rPr lang="en-US" sz="2400" i="1" dirty="0" smtClean="0"/>
              <a:t> Case Study</a:t>
            </a:r>
            <a:r>
              <a:rPr lang="en-US" sz="2400" dirty="0" smtClean="0"/>
              <a:t>. J. Mach. Learn. Res. 8 (Dec. 2007), 935-983. 2007</a:t>
            </a:r>
          </a:p>
          <a:p>
            <a:r>
              <a:rPr lang="en-US" sz="2400" dirty="0" smtClean="0"/>
              <a:t>Neville, J. and Jensen, D. 2005. </a:t>
            </a:r>
            <a:r>
              <a:rPr lang="en-US" sz="2400" i="1" dirty="0" smtClean="0"/>
              <a:t>Leveraging relational autocorrelation with latent group models</a:t>
            </a:r>
            <a:r>
              <a:rPr lang="en-US" sz="2400" dirty="0" smtClean="0"/>
              <a:t>. In Proceedings of the 4th international Workshop on Multi-Relational Mining, 2005. 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</a:t>
            </a:r>
            <a:r>
              <a:rPr lang="en-US" dirty="0" smtClean="0">
                <a:hlinkClick r:id="rId3" action="ppaction://hlinksldjump"/>
              </a:rPr>
              <a:t>Density </a:t>
            </a:r>
            <a:r>
              <a:rPr lang="en-US" dirty="0" err="1" smtClean="0">
                <a:hlinkClick r:id="rId3" action="ppaction://hlinksldjump"/>
              </a:rPr>
              <a:t>Upperbound</a:t>
            </a:r>
            <a:endParaRPr lang="en-US" dirty="0"/>
          </a:p>
        </p:txBody>
      </p:sp>
      <p:pic>
        <p:nvPicPr>
          <p:cNvPr id="5" name="Content Placeholder 4" descr="log_upperbound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828800" y="1828800"/>
            <a:ext cx="5486400" cy="41148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in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Social media encourage user interaction, leading to social networks between users</a:t>
            </a:r>
          </a:p>
          <a:p>
            <a:r>
              <a:rPr lang="en-US" sz="2400" dirty="0" smtClean="0"/>
              <a:t>Problem:  </a:t>
            </a:r>
            <a:r>
              <a:rPr lang="en-US" sz="2000" dirty="0" smtClean="0">
                <a:solidFill>
                  <a:srgbClr val="FF0000"/>
                </a:solidFill>
              </a:rPr>
              <a:t>How to exploit social network information for behavior prediction?</a:t>
            </a:r>
          </a:p>
          <a:p>
            <a:r>
              <a:rPr lang="en-US" sz="2400" dirty="0" smtClean="0"/>
              <a:t>Can benefit</a:t>
            </a:r>
          </a:p>
          <a:p>
            <a:pPr marL="852488" lvl="2" indent="-447675"/>
            <a:r>
              <a:rPr lang="en-US" sz="2000" dirty="0" smtClean="0"/>
              <a:t>Targeting</a:t>
            </a:r>
          </a:p>
          <a:p>
            <a:pPr marL="852488" lvl="2" indent="-447675"/>
            <a:r>
              <a:rPr lang="en-US" sz="2000" dirty="0" smtClean="0"/>
              <a:t>Advertising</a:t>
            </a:r>
          </a:p>
          <a:p>
            <a:pPr marL="852488" lvl="2" indent="-447675"/>
            <a:r>
              <a:rPr lang="en-US" sz="2000" dirty="0" smtClean="0"/>
              <a:t>Policy analysis</a:t>
            </a:r>
          </a:p>
          <a:p>
            <a:pPr marL="852488" lvl="2" indent="-447675"/>
            <a:r>
              <a:rPr lang="en-US" sz="2000" dirty="0" smtClean="0"/>
              <a:t>Sentimental analysis</a:t>
            </a:r>
          </a:p>
          <a:p>
            <a:pPr marL="852488" lvl="2" indent="-447675"/>
            <a:r>
              <a:rPr lang="en-US" sz="2000" dirty="0" smtClean="0"/>
              <a:t>Trend Tracking</a:t>
            </a:r>
          </a:p>
          <a:p>
            <a:pPr marL="852488" lvl="2" indent="-447675"/>
            <a:r>
              <a:rPr lang="en-US" sz="2000" dirty="0" smtClean="0"/>
              <a:t>Behavioral Study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4688"/>
          <a:stretch>
            <a:fillRect/>
          </a:stretch>
        </p:blipFill>
        <p:spPr bwMode="auto">
          <a:xfrm>
            <a:off x="5181600" y="3448289"/>
            <a:ext cx="3657600" cy="340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389438"/>
            <a:r>
              <a:rPr lang="en-US" altLang="zh-CN" sz="2000" dirty="0" smtClean="0">
                <a:ea typeface="宋体" pitchFamily="2" charset="-122"/>
              </a:rPr>
              <a:t>User behavior or preference can be represented by  labels (+/-)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Click on an ad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Interested in certain topics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Subscribe to certain political views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Like/Dislike a product</a:t>
            </a:r>
          </a:p>
          <a:p>
            <a:r>
              <a:rPr lang="en-US" altLang="zh-CN" sz="2800" b="1" dirty="0" smtClean="0">
                <a:ea typeface="宋体" pitchFamily="2" charset="-122"/>
              </a:rPr>
              <a:t>Given: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ea typeface="宋体" pitchFamily="2" charset="-122"/>
              </a:rPr>
              <a:t>A social network (i.e., connectivity information)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ea typeface="宋体" pitchFamily="2" charset="-122"/>
              </a:rPr>
              <a:t>Some actors with identified labels</a:t>
            </a:r>
            <a:endParaRPr lang="en-US" altLang="zh-CN" b="1" dirty="0" smtClean="0">
              <a:ea typeface="宋体" pitchFamily="2" charset="-122"/>
            </a:endParaRPr>
          </a:p>
          <a:p>
            <a:r>
              <a:rPr lang="en-US" altLang="zh-CN" sz="2800" b="1" dirty="0" smtClean="0">
                <a:ea typeface="宋体" pitchFamily="2" charset="-122"/>
              </a:rPr>
              <a:t>Output: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ea typeface="宋体" pitchFamily="2" charset="-122"/>
              </a:rPr>
              <a:t>Labels of other actors within the same network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Existing Work: </a:t>
            </a:r>
            <a:r>
              <a:rPr lang="en-US" sz="3200" dirty="0" err="1" smtClean="0"/>
              <a:t>SocioDim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4876800" cy="5029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Social Dimension Approach (KDD09): </a:t>
            </a:r>
          </a:p>
          <a:p>
            <a:r>
              <a:rPr lang="en-US" sz="2400" dirty="0" smtClean="0"/>
              <a:t>Key observations: </a:t>
            </a:r>
          </a:p>
          <a:p>
            <a:pPr marL="792163" lvl="3"/>
            <a:r>
              <a:rPr lang="en-US" dirty="0" smtClean="0"/>
              <a:t>one user can be involved in multiple different relations</a:t>
            </a:r>
          </a:p>
          <a:p>
            <a:pPr marL="792163" lvl="3"/>
            <a:r>
              <a:rPr lang="en-US" dirty="0" smtClean="0"/>
              <a:t>Distinctive relations have different correlations with behavior</a:t>
            </a:r>
          </a:p>
          <a:p>
            <a:pPr marL="0" lvl="1"/>
            <a:endParaRPr lang="en-US" sz="1800" dirty="0" smtClean="0"/>
          </a:p>
          <a:p>
            <a:r>
              <a:rPr lang="en-US" sz="2400" dirty="0" smtClean="0"/>
              <a:t>Need to differentiate relations (affiliations)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Social Dimension </a:t>
            </a:r>
            <a:r>
              <a:rPr lang="en-US" sz="2400" dirty="0" smtClean="0"/>
              <a:t>is introduced to represent the latent affiliations of actors</a:t>
            </a:r>
          </a:p>
          <a:p>
            <a:endParaRPr lang="en-US" sz="2400" dirty="0" smtClean="0"/>
          </a:p>
          <a:p>
            <a:pPr lvl="1"/>
            <a:endParaRPr lang="en-US" dirty="0"/>
          </a:p>
        </p:txBody>
      </p:sp>
      <p:pic>
        <p:nvPicPr>
          <p:cNvPr id="4" name="Picture 3" descr="face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491" y="3124200"/>
            <a:ext cx="3340509" cy="2743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91200" y="3200400"/>
            <a:ext cx="10668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5029200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43800" y="3429000"/>
            <a:ext cx="1295400" cy="2362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5105400" y="2514600"/>
            <a:ext cx="1066800" cy="609600"/>
          </a:xfrm>
          <a:prstGeom prst="cloudCallout">
            <a:avLst>
              <a:gd name="adj1" fmla="val 31388"/>
              <a:gd name="adj2" fmla="val 111072"/>
            </a:avLst>
          </a:prstGeom>
          <a:solidFill>
            <a:srgbClr val="C3D5F9"/>
          </a:solidFill>
          <a:ln>
            <a:solidFill>
              <a:srgbClr val="C3D5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ASU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6705600" y="6019800"/>
            <a:ext cx="1981200" cy="838200"/>
          </a:xfrm>
          <a:prstGeom prst="cloudCallout">
            <a:avLst>
              <a:gd name="adj1" fmla="val -43672"/>
              <a:gd name="adj2" fmla="val -82228"/>
            </a:avLst>
          </a:prstGeom>
          <a:solidFill>
            <a:srgbClr val="C3D5F9"/>
          </a:solidFill>
          <a:ln>
            <a:solidFill>
              <a:srgbClr val="C3D5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High School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Friends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7315200" y="2438400"/>
            <a:ext cx="1828800" cy="762000"/>
          </a:xfrm>
          <a:prstGeom prst="cloudCallout">
            <a:avLst>
              <a:gd name="adj1" fmla="val 7908"/>
              <a:gd name="adj2" fmla="val 76070"/>
            </a:avLst>
          </a:prstGeom>
          <a:solidFill>
            <a:srgbClr val="C3D5F9"/>
          </a:solidFill>
          <a:ln>
            <a:solidFill>
              <a:srgbClr val="C3D5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Fudan</a:t>
            </a: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University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8458200" cy="2133600"/>
          </a:xfrm>
        </p:spPr>
        <p:txBody>
          <a:bodyPr/>
          <a:lstStyle/>
          <a:p>
            <a:r>
              <a:rPr lang="en-US" altLang="zh-CN" sz="2000" dirty="0" smtClean="0">
                <a:solidFill>
                  <a:srgbClr val="C00000"/>
                </a:solidFill>
              </a:rPr>
              <a:t>Challenge</a:t>
            </a:r>
            <a:r>
              <a:rPr lang="en-US" altLang="zh-CN" sz="2000" dirty="0" smtClean="0"/>
              <a:t>: Relation (affiliation) information is unknown. 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CN" sz="2000" dirty="0" smtClean="0">
                <a:solidFill>
                  <a:srgbClr val="FF0000"/>
                </a:solidFill>
              </a:rPr>
              <a:t>How to extract the social dimensions? </a:t>
            </a:r>
          </a:p>
          <a:p>
            <a:pPr marL="898525" lvl="1" indent="-457200"/>
            <a:r>
              <a:rPr lang="en-US" altLang="zh-CN" sz="2000" dirty="0" smtClean="0"/>
              <a:t>Actors of the same affiliation interact with each other frequently</a:t>
            </a:r>
          </a:p>
          <a:p>
            <a:pPr marL="898525" lvl="1" indent="-457200">
              <a:buNone/>
            </a:pPr>
            <a:r>
              <a:rPr lang="en-US" altLang="zh-CN" sz="2000" dirty="0" smtClean="0"/>
              <a:t> </a:t>
            </a:r>
            <a:r>
              <a:rPr lang="en-US" altLang="zh-CN" sz="2000" dirty="0" smtClean="0">
                <a:sym typeface="Wingdings" pitchFamily="2" charset="2"/>
              </a:rPr>
              <a:t>   </a:t>
            </a:r>
            <a:r>
              <a:rPr lang="en-US" altLang="zh-CN" sz="2000" dirty="0" smtClean="0">
                <a:solidFill>
                  <a:srgbClr val="3333FF"/>
                </a:solidFill>
                <a:sym typeface="Wingdings" pitchFamily="2" charset="2"/>
              </a:rPr>
              <a:t>Community Detection</a:t>
            </a:r>
            <a:endParaRPr lang="en-US" altLang="zh-CN" sz="2000" dirty="0" smtClean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zh-CN" sz="2000" dirty="0" smtClean="0">
                <a:solidFill>
                  <a:srgbClr val="FF0000"/>
                </a:solidFill>
              </a:rPr>
              <a:t>Which affiliations are informative for behavior prediction?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898525" lvl="1" indent="-457200"/>
            <a:r>
              <a:rPr lang="en-US" altLang="zh-CN" sz="2000" dirty="0" smtClean="0"/>
              <a:t>Let label information help  </a:t>
            </a:r>
            <a:r>
              <a:rPr lang="en-US" altLang="zh-CN" sz="2000" dirty="0" smtClean="0">
                <a:sym typeface="Wingdings" pitchFamily="2" charset="2"/>
              </a:rPr>
              <a:t>  </a:t>
            </a:r>
            <a:r>
              <a:rPr lang="en-US" altLang="zh-CN" sz="2000" dirty="0" smtClean="0">
                <a:solidFill>
                  <a:srgbClr val="3333FF"/>
                </a:solidFill>
                <a:sym typeface="Wingdings" pitchFamily="2" charset="2"/>
              </a:rPr>
              <a:t>Supervised Learning</a:t>
            </a:r>
            <a:endParaRPr lang="en-US" altLang="zh-CN" sz="2000" dirty="0" smtClean="0">
              <a:solidFill>
                <a:srgbClr val="3333FF"/>
              </a:solidFill>
            </a:endParaRPr>
          </a:p>
        </p:txBody>
      </p:sp>
      <p:pic>
        <p:nvPicPr>
          <p:cNvPr id="18" name="Picture 17" descr="face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1"/>
            <a:ext cx="3062133" cy="25146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0" y="1676400"/>
          <a:ext cx="480059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18"/>
                <a:gridCol w="661181"/>
                <a:gridCol w="1143000"/>
                <a:gridCol w="913227"/>
                <a:gridCol w="1296573"/>
              </a:tblGrid>
              <a:tr h="5797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Fudan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Yahoo!</a:t>
                      </a:r>
                    </a:p>
                    <a:p>
                      <a:pPr algn="ctr"/>
                      <a:r>
                        <a:rPr lang="en-US" dirty="0" smtClean="0"/>
                        <a:t>Inc.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Actor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Actor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……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3810000" y="1676400"/>
            <a:ext cx="4800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0" y="1524000"/>
            <a:ext cx="9906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ASU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600200" y="1524000"/>
            <a:ext cx="12954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solidFill>
                  <a:srgbClr val="C00000"/>
                </a:solidFill>
                <a:latin typeface="Arial" charset="0"/>
              </a:rPr>
              <a:t>Fudan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-381000" y="4038600"/>
            <a:ext cx="20574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C00000"/>
                </a:solidFill>
                <a:latin typeface="Arial" charset="0"/>
              </a:rPr>
              <a:t>High School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3886200"/>
            <a:ext cx="5215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 actor can be involved in multiple affiliations</a:t>
            </a: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SocioDim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8153400" cy="2133600"/>
          </a:xfrm>
        </p:spPr>
        <p:txBody>
          <a:bodyPr/>
          <a:lstStyle/>
          <a:p>
            <a:r>
              <a:rPr lang="en-US" sz="2400" dirty="0" smtClean="0"/>
              <a:t>Training: </a:t>
            </a:r>
          </a:p>
          <a:p>
            <a:pPr lvl="1"/>
            <a:r>
              <a:rPr lang="en-US" sz="2000" dirty="0" smtClean="0"/>
              <a:t>Extract social dimensions to </a:t>
            </a:r>
            <a:r>
              <a:rPr lang="en-US" sz="2000" dirty="0" smtClean="0">
                <a:solidFill>
                  <a:srgbClr val="C00000"/>
                </a:solidFill>
              </a:rPr>
              <a:t>represent potential affiliations of actors</a:t>
            </a:r>
          </a:p>
          <a:p>
            <a:pPr lvl="2"/>
            <a:r>
              <a:rPr lang="en-US" sz="1800" dirty="0" smtClean="0"/>
              <a:t>Soft clustering (modularity maximization, mixture of block model)</a:t>
            </a:r>
          </a:p>
          <a:p>
            <a:pPr lvl="1"/>
            <a:r>
              <a:rPr lang="en-US" sz="2000" dirty="0" smtClean="0"/>
              <a:t>Build a classifier to </a:t>
            </a:r>
            <a:r>
              <a:rPr lang="en-US" sz="2000" dirty="0" smtClean="0">
                <a:solidFill>
                  <a:srgbClr val="C00000"/>
                </a:solidFill>
              </a:rPr>
              <a:t>select those discriminative dimensions </a:t>
            </a:r>
          </a:p>
          <a:p>
            <a:pPr lvl="2"/>
            <a:r>
              <a:rPr lang="en-US" sz="1800" dirty="0" smtClean="0"/>
              <a:t>SVM, logistic regression</a:t>
            </a:r>
          </a:p>
          <a:p>
            <a:r>
              <a:rPr lang="en-US" sz="2400" dirty="0" smtClean="0"/>
              <a:t>Prediction:</a:t>
            </a:r>
          </a:p>
          <a:p>
            <a:pPr lvl="1"/>
            <a:r>
              <a:rPr lang="en-US" sz="2000" dirty="0" smtClean="0"/>
              <a:t>Predict labels based on one actor’s social dimensions</a:t>
            </a:r>
          </a:p>
          <a:p>
            <a:endParaRPr lang="en-US" sz="3600" dirty="0"/>
          </a:p>
        </p:txBody>
      </p:sp>
      <p:pic>
        <p:nvPicPr>
          <p:cNvPr id="4" name="Picture 4" descr="network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" y="1828800"/>
            <a:ext cx="18288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>
            <a:off x="2786062" y="25908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590800" y="2057400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cs typeface="Arial" charset="0"/>
              </a:rPr>
              <a:t>Community </a:t>
            </a:r>
          </a:p>
          <a:p>
            <a:pPr algn="ctr"/>
            <a:r>
              <a:rPr lang="en-US" sz="1400" b="1" dirty="0" smtClean="0">
                <a:cs typeface="Arial" charset="0"/>
              </a:rPr>
              <a:t>Detection</a:t>
            </a:r>
            <a:endParaRPr lang="en-US" sz="1400" b="1" dirty="0"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24262" y="1905000"/>
            <a:ext cx="4572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 bwMode="auto">
          <a:xfrm>
            <a:off x="4614862" y="2057400"/>
            <a:ext cx="1295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648200" y="1524000"/>
            <a:ext cx="1124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cs typeface="Arial" charset="0"/>
              </a:rPr>
              <a:t>Supervised</a:t>
            </a:r>
          </a:p>
          <a:p>
            <a:pPr algn="ctr"/>
            <a:r>
              <a:rPr lang="en-US" sz="1600" b="1" dirty="0" smtClean="0">
                <a:cs typeface="Arial" charset="0"/>
              </a:rPr>
              <a:t>Learning</a:t>
            </a:r>
            <a:endParaRPr lang="en-US" b="1" dirty="0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57662" y="1905000"/>
            <a:ext cx="152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5986462" y="1752600"/>
            <a:ext cx="1524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cs typeface="Arial" pitchFamily="34" charset="0"/>
              </a:rPr>
              <a:t>classifier</a:t>
            </a:r>
            <a:endParaRPr lang="en-US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233862" y="2895600"/>
            <a:ext cx="3276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ight Brace 12"/>
          <p:cNvSpPr/>
          <p:nvPr/>
        </p:nvSpPr>
        <p:spPr bwMode="auto">
          <a:xfrm>
            <a:off x="7510462" y="1828800"/>
            <a:ext cx="2286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815262" y="2362200"/>
            <a:ext cx="152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4767262" y="2590800"/>
            <a:ext cx="1187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charset="0"/>
              </a:rPr>
              <a:t>Prediction</a:t>
            </a:r>
            <a:endParaRPr lang="en-US" b="1">
              <a:cs typeface="Arial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3852862" y="1447800"/>
            <a:ext cx="77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Labels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967662" y="2667000"/>
            <a:ext cx="11763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Predicted </a:t>
            </a:r>
          </a:p>
          <a:p>
            <a:pPr algn="ctr"/>
            <a:r>
              <a:rPr lang="en-US" sz="1400" b="1">
                <a:cs typeface="Arial" charset="0"/>
              </a:rPr>
              <a:t>Labels</a:t>
            </a:r>
            <a:endParaRPr lang="en-US" sz="1600" b="1"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43262" y="3429000"/>
            <a:ext cx="134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Social </a:t>
            </a:r>
          </a:p>
          <a:p>
            <a:pPr algn="ctr"/>
            <a:r>
              <a:rPr lang="en-US" sz="1600" b="1" dirty="0"/>
              <a:t>Dimensions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24262" y="1905000"/>
            <a:ext cx="45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of Social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114800"/>
          </a:xfrm>
        </p:spPr>
        <p:txBody>
          <a:bodyPr/>
          <a:lstStyle/>
          <a:p>
            <a:r>
              <a:rPr lang="en-US" sz="2400" dirty="0" smtClean="0"/>
              <a:t>Existing approach use </a:t>
            </a:r>
            <a:r>
              <a:rPr lang="en-US" sz="2400" i="1" dirty="0" smtClean="0"/>
              <a:t>modularity maximization </a:t>
            </a:r>
          </a:p>
          <a:p>
            <a:pPr lvl="1"/>
            <a:r>
              <a:rPr lang="en-US" sz="2000" dirty="0" smtClean="0"/>
              <a:t>Use top eigenvectors of a modularity matrix as social dimensions</a:t>
            </a:r>
          </a:p>
          <a:p>
            <a:pPr lvl="1"/>
            <a:r>
              <a:rPr lang="en-US" sz="2000" dirty="0" smtClean="0"/>
              <a:t>Outperform representative methods based on collective inference</a:t>
            </a:r>
          </a:p>
          <a:p>
            <a:r>
              <a:rPr lang="en-US" sz="2400" dirty="0" smtClean="0"/>
              <a:t>Limitations:</a:t>
            </a:r>
          </a:p>
          <a:p>
            <a:pPr lvl="1"/>
            <a:r>
              <a:rPr lang="en-US" sz="2400" dirty="0" smtClean="0">
                <a:solidFill>
                  <a:srgbClr val="3333FF"/>
                </a:solidFill>
              </a:rPr>
              <a:t>Dense </a:t>
            </a:r>
            <a:r>
              <a:rPr lang="en-US" sz="2400" dirty="0" smtClean="0"/>
              <a:t>Representation</a:t>
            </a:r>
          </a:p>
          <a:p>
            <a:pPr lvl="2"/>
            <a:r>
              <a:rPr lang="en-US" sz="2000" dirty="0" smtClean="0"/>
              <a:t>E.g.  </a:t>
            </a:r>
            <a:r>
              <a:rPr lang="en-US" sz="2000" dirty="0" smtClean="0">
                <a:solidFill>
                  <a:srgbClr val="002060"/>
                </a:solidFill>
              </a:rPr>
              <a:t>1 M actors, 1000 dimensions, requires 8G memory</a:t>
            </a:r>
          </a:p>
          <a:p>
            <a:pPr lvl="1"/>
            <a:r>
              <a:rPr lang="en-US" sz="2400" dirty="0" smtClean="0"/>
              <a:t>Eigenvector computation can be expensive</a:t>
            </a:r>
          </a:p>
          <a:p>
            <a:pPr lvl="1"/>
            <a:r>
              <a:rPr lang="en-US" sz="2400" dirty="0" smtClean="0"/>
              <a:t>Difficult to update whenever the network changes</a:t>
            </a:r>
          </a:p>
          <a:p>
            <a:r>
              <a:rPr lang="en-US" sz="2400" dirty="0" smtClean="0"/>
              <a:t>Need a </a:t>
            </a:r>
            <a:r>
              <a:rPr lang="en-US" sz="2400" dirty="0" smtClean="0">
                <a:solidFill>
                  <a:srgbClr val="FF0000"/>
                </a:solidFill>
              </a:rPr>
              <a:t>scalable</a:t>
            </a:r>
            <a:r>
              <a:rPr lang="en-US" sz="2400" dirty="0" smtClean="0"/>
              <a:t> algorithm to find </a:t>
            </a:r>
            <a:r>
              <a:rPr lang="en-US" sz="2400" dirty="0" smtClean="0">
                <a:solidFill>
                  <a:srgbClr val="FF0000"/>
                </a:solidFill>
              </a:rPr>
              <a:t>sparse</a:t>
            </a:r>
            <a:r>
              <a:rPr lang="en-US" sz="2400" dirty="0" smtClean="0"/>
              <a:t> social dimensions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914400" y="4267200"/>
            <a:ext cx="7541029" cy="2590800"/>
            <a:chOff x="914400" y="4267200"/>
            <a:chExt cx="7541029" cy="2590800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4953000"/>
              <a:ext cx="3200400" cy="1524000"/>
              <a:chOff x="152400" y="228600"/>
              <a:chExt cx="5410200" cy="2514600"/>
            </a:xfrm>
            <a:noFill/>
          </p:grpSpPr>
          <p:sp>
            <p:nvSpPr>
              <p:cNvPr id="5" name="Oval 4"/>
              <p:cNvSpPr/>
              <p:nvPr/>
            </p:nvSpPr>
            <p:spPr>
              <a:xfrm>
                <a:off x="1219200" y="12192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124200" y="12192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029200" y="12192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5" idx="6"/>
                <a:endCxn id="6" idx="2"/>
              </p:cNvCxnSpPr>
              <p:nvPr/>
            </p:nvCxnSpPr>
            <p:spPr>
              <a:xfrm>
                <a:off x="1752600" y="1485900"/>
                <a:ext cx="1371600" cy="1588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" name="Straight Connector 8"/>
              <p:cNvCxnSpPr>
                <a:stCxn id="6" idx="6"/>
                <a:endCxn id="7" idx="2"/>
              </p:cNvCxnSpPr>
              <p:nvPr/>
            </p:nvCxnSpPr>
            <p:spPr>
              <a:xfrm>
                <a:off x="3657600" y="1485900"/>
                <a:ext cx="1371600" cy="1588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676400" y="22098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00200" y="2286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114800" y="22098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191000" y="3810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52400" y="17526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4800" y="609600"/>
                <a:ext cx="533400" cy="533400"/>
              </a:xfrm>
              <a:prstGeom prst="ellips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15" idx="6"/>
                <a:endCxn id="11" idx="2"/>
              </p:cNvCxnSpPr>
              <p:nvPr/>
            </p:nvCxnSpPr>
            <p:spPr>
              <a:xfrm flipV="1">
                <a:off x="838200" y="495300"/>
                <a:ext cx="762000" cy="38100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" name="Straight Connector 16"/>
              <p:cNvCxnSpPr>
                <a:stCxn id="11" idx="6"/>
                <a:endCxn id="6" idx="1"/>
              </p:cNvCxnSpPr>
              <p:nvPr/>
            </p:nvCxnSpPr>
            <p:spPr>
              <a:xfrm>
                <a:off x="2133600" y="495300"/>
                <a:ext cx="1068715" cy="802015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" name="Straight Connector 17"/>
              <p:cNvCxnSpPr>
                <a:stCxn id="6" idx="3"/>
                <a:endCxn id="10" idx="7"/>
              </p:cNvCxnSpPr>
              <p:nvPr/>
            </p:nvCxnSpPr>
            <p:spPr>
              <a:xfrm rot="5400000">
                <a:off x="2360285" y="1445885"/>
                <a:ext cx="613430" cy="107063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>
                <a:stCxn id="15" idx="5"/>
                <a:endCxn id="5" idx="1"/>
              </p:cNvCxnSpPr>
              <p:nvPr/>
            </p:nvCxnSpPr>
            <p:spPr>
              <a:xfrm rot="16200000" flipH="1">
                <a:off x="912485" y="912485"/>
                <a:ext cx="232430" cy="53723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0" name="Straight Connector 19"/>
              <p:cNvCxnSpPr>
                <a:stCxn id="14" idx="6"/>
                <a:endCxn id="5" idx="3"/>
              </p:cNvCxnSpPr>
              <p:nvPr/>
            </p:nvCxnSpPr>
            <p:spPr>
              <a:xfrm flipV="1">
                <a:off x="685800" y="1674485"/>
                <a:ext cx="611515" cy="344815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" name="Straight Connector 20"/>
              <p:cNvCxnSpPr>
                <a:stCxn id="10" idx="2"/>
                <a:endCxn id="14" idx="6"/>
              </p:cNvCxnSpPr>
              <p:nvPr/>
            </p:nvCxnSpPr>
            <p:spPr>
              <a:xfrm rot="10800000">
                <a:off x="685800" y="2019300"/>
                <a:ext cx="990600" cy="45720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Straight Connector 21"/>
              <p:cNvCxnSpPr>
                <a:stCxn id="5" idx="4"/>
                <a:endCxn id="10" idx="1"/>
              </p:cNvCxnSpPr>
              <p:nvPr/>
            </p:nvCxnSpPr>
            <p:spPr>
              <a:xfrm rot="16200000" flipH="1">
                <a:off x="1352550" y="1885949"/>
                <a:ext cx="535315" cy="268615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3" name="Straight Connector 22"/>
              <p:cNvCxnSpPr>
                <a:stCxn id="11" idx="4"/>
                <a:endCxn id="10" idx="0"/>
              </p:cNvCxnSpPr>
              <p:nvPr/>
            </p:nvCxnSpPr>
            <p:spPr>
              <a:xfrm rot="16200000" flipH="1">
                <a:off x="1181100" y="1447800"/>
                <a:ext cx="1447800" cy="7620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Straight Connector 23"/>
              <p:cNvCxnSpPr>
                <a:stCxn id="13" idx="5"/>
                <a:endCxn id="7" idx="1"/>
              </p:cNvCxnSpPr>
              <p:nvPr/>
            </p:nvCxnSpPr>
            <p:spPr>
              <a:xfrm rot="16200000" flipH="1">
                <a:off x="4646285" y="836285"/>
                <a:ext cx="461030" cy="46103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5" name="Straight Connector 24"/>
              <p:cNvCxnSpPr>
                <a:stCxn id="13" idx="3"/>
                <a:endCxn id="6" idx="7"/>
              </p:cNvCxnSpPr>
              <p:nvPr/>
            </p:nvCxnSpPr>
            <p:spPr>
              <a:xfrm rot="5400000">
                <a:off x="3693785" y="721985"/>
                <a:ext cx="461030" cy="68963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Connector 25"/>
              <p:cNvCxnSpPr>
                <a:stCxn id="13" idx="4"/>
                <a:endCxn id="12" idx="0"/>
              </p:cNvCxnSpPr>
              <p:nvPr/>
            </p:nvCxnSpPr>
            <p:spPr>
              <a:xfrm rot="5400000">
                <a:off x="3771900" y="1524000"/>
                <a:ext cx="1295400" cy="7620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7" name="Straight Connector 26"/>
              <p:cNvCxnSpPr>
                <a:stCxn id="12" idx="7"/>
                <a:endCxn id="7" idx="3"/>
              </p:cNvCxnSpPr>
              <p:nvPr/>
            </p:nvCxnSpPr>
            <p:spPr>
              <a:xfrm rot="5400000" flipH="1" flipV="1">
                <a:off x="4531985" y="1712585"/>
                <a:ext cx="613430" cy="53723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8" name="Straight Connector 27"/>
              <p:cNvCxnSpPr>
                <a:stCxn id="15" idx="4"/>
                <a:endCxn id="14" idx="0"/>
              </p:cNvCxnSpPr>
              <p:nvPr/>
            </p:nvCxnSpPr>
            <p:spPr>
              <a:xfrm rot="5400000">
                <a:off x="190500" y="1371600"/>
                <a:ext cx="609600" cy="152400"/>
              </a:xfrm>
              <a:prstGeom prst="line">
                <a:avLst/>
              </a:prstGeom>
              <a:grpFill/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</p:grpSp>
        <p:pic>
          <p:nvPicPr>
            <p:cNvPr id="44033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62600" y="4267200"/>
              <a:ext cx="2892829" cy="259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Right Arrow 29"/>
            <p:cNvSpPr/>
            <p:nvPr/>
          </p:nvSpPr>
          <p:spPr bwMode="auto">
            <a:xfrm>
              <a:off x="4572000" y="5562600"/>
              <a:ext cx="685800" cy="3048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Number of Affiliations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actor is likely to be involved in multiple affiliations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Number of affiliations should be bounded by the connections one actor has. 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Actor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/>
              <a:t>:  1 connection, at most 1 affiliation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Actor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/>
              <a:t>:  3 connections, at most 3 affiliations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6000" y="4419600"/>
            <a:ext cx="3505200" cy="1524000"/>
            <a:chOff x="0" y="4953000"/>
            <a:chExt cx="3505200" cy="1524000"/>
          </a:xfrm>
        </p:grpSpPr>
        <p:sp>
          <p:nvSpPr>
            <p:cNvPr id="5" name="Oval 4"/>
            <p:cNvSpPr/>
            <p:nvPr/>
          </p:nvSpPr>
          <p:spPr bwMode="auto">
            <a:xfrm>
              <a:off x="3048000" y="5715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905000" y="5638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371600" y="4953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143000" y="6019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>
              <a:stCxn id="7" idx="5"/>
              <a:endCxn id="6" idx="1"/>
            </p:cNvCxnSpPr>
            <p:nvPr/>
          </p:nvCxnSpPr>
          <p:spPr bwMode="auto">
            <a:xfrm rot="16200000" flipH="1">
              <a:off x="1685645" y="5419445"/>
              <a:ext cx="362510" cy="2101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7" idx="4"/>
              <a:endCxn id="8" idx="0"/>
            </p:cNvCxnSpPr>
            <p:nvPr/>
          </p:nvCxnSpPr>
          <p:spPr bwMode="auto">
            <a:xfrm rot="5400000">
              <a:off x="1181100" y="5600700"/>
              <a:ext cx="6096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8" idx="7"/>
              <a:endCxn id="6" idx="2"/>
            </p:cNvCxnSpPr>
            <p:nvPr/>
          </p:nvCxnSpPr>
          <p:spPr bwMode="auto">
            <a:xfrm rot="5400000" flipH="1" flipV="1">
              <a:off x="1609445" y="5791201"/>
              <a:ext cx="219355" cy="3717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6" idx="6"/>
              <a:endCxn id="5" idx="2"/>
            </p:cNvCxnSpPr>
            <p:nvPr/>
          </p:nvCxnSpPr>
          <p:spPr bwMode="auto">
            <a:xfrm>
              <a:off x="2362200" y="5867400"/>
              <a:ext cx="685800" cy="76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0" y="54102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………….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endCxn id="17" idx="3"/>
            </p:cNvCxnSpPr>
            <p:nvPr/>
          </p:nvCxnSpPr>
          <p:spPr bwMode="auto">
            <a:xfrm rot="10800000" flipV="1">
              <a:off x="877164" y="5257800"/>
              <a:ext cx="494437" cy="3370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8" idx="1"/>
            </p:cNvCxnSpPr>
            <p:nvPr/>
          </p:nvCxnSpPr>
          <p:spPr bwMode="auto">
            <a:xfrm rot="16200000" flipV="1">
              <a:off x="800101" y="5676900"/>
              <a:ext cx="295555" cy="5241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1518</TotalTime>
  <Words>1286</Words>
  <Application>Microsoft Office PowerPoint</Application>
  <PresentationFormat>On-screen Show (4:3)</PresentationFormat>
  <Paragraphs>348</Paragraphs>
  <Slides>23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Theme1</vt:lpstr>
      <vt:lpstr>Equation</vt:lpstr>
      <vt:lpstr>Scalable Learning of Collective Behavior based on Sparse Social Dimensions </vt:lpstr>
      <vt:lpstr>Collective Behavior</vt:lpstr>
      <vt:lpstr>Behavior in Social Media</vt:lpstr>
      <vt:lpstr>Collective Behavior Prediction</vt:lpstr>
      <vt:lpstr>Existing Work: SocioDim</vt:lpstr>
      <vt:lpstr>Social Dimensions</vt:lpstr>
      <vt:lpstr>SocioDim Framework</vt:lpstr>
      <vt:lpstr>Extraction of Social Dimensions</vt:lpstr>
      <vt:lpstr>Bounded Number of Affiliations</vt:lpstr>
      <vt:lpstr>Edge Partition</vt:lpstr>
      <vt:lpstr>Sparsity of Social Dimensions</vt:lpstr>
      <vt:lpstr>EdgeCluster Algorithm</vt:lpstr>
      <vt:lpstr>k-means exploiting sparsity</vt:lpstr>
      <vt:lpstr>Overview of EdgeCluster Algorithm</vt:lpstr>
      <vt:lpstr>Experiments</vt:lpstr>
      <vt:lpstr>Performance</vt:lpstr>
      <vt:lpstr>Performance on YouTube</vt:lpstr>
      <vt:lpstr> Sparsity</vt:lpstr>
      <vt:lpstr> Scalability</vt:lpstr>
      <vt:lpstr>Conclusions</vt:lpstr>
      <vt:lpstr>Questions? </vt:lpstr>
      <vt:lpstr>References</vt:lpstr>
      <vt:lpstr>Function of Density Upperbound</vt:lpstr>
    </vt:vector>
  </TitlesOfParts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Learning of Collective Behavior based on Sparse Social Dimensions </dc:title>
  <dc:creator>ASU</dc:creator>
  <cp:lastModifiedBy>ASU</cp:lastModifiedBy>
  <cp:revision>255</cp:revision>
  <dcterms:created xsi:type="dcterms:W3CDTF">2009-10-13T20:25:57Z</dcterms:created>
  <dcterms:modified xsi:type="dcterms:W3CDTF">2009-11-09T22:15:55Z</dcterms:modified>
</cp:coreProperties>
</file>